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diagrams/data3.xml" ContentType="application/vnd.openxmlformats-officedocument.drawingml.diagramData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7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Masters/notesMaster1.xml" ContentType="application/vnd.openxmlformats-officedocument.presentationml.notesMaster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4.xml" ContentType="application/vnd.openxmlformats-officedocument.drawingml.chart+xml"/>
  <Override PartName="/ppt/diagrams/drawing3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1" r:id="rId2"/>
  </p:sldMasterIdLst>
  <p:notesMasterIdLst>
    <p:notesMasterId r:id="rId41"/>
  </p:notesMasterIdLst>
  <p:sldIdLst>
    <p:sldId id="323" r:id="rId3"/>
    <p:sldId id="324" r:id="rId4"/>
    <p:sldId id="325" r:id="rId5"/>
    <p:sldId id="317" r:id="rId6"/>
    <p:sldId id="318" r:id="rId7"/>
    <p:sldId id="319" r:id="rId8"/>
    <p:sldId id="268" r:id="rId9"/>
    <p:sldId id="269" r:id="rId10"/>
    <p:sldId id="270" r:id="rId11"/>
    <p:sldId id="271" r:id="rId12"/>
    <p:sldId id="297" r:id="rId13"/>
    <p:sldId id="298" r:id="rId14"/>
    <p:sldId id="299" r:id="rId15"/>
    <p:sldId id="287" r:id="rId16"/>
    <p:sldId id="312" r:id="rId17"/>
    <p:sldId id="313" r:id="rId18"/>
    <p:sldId id="314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5" r:id="rId39"/>
    <p:sldId id="31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48" Type="http://schemas.openxmlformats.org/officeDocument/2006/relationships/customXml" Target="../customXml/item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ustomXml" Target="../customXml/item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karthik.renganathan\Local%20Settings\Temporary%20Internet%20Files\Content.Outlook\GXJ15K2R\Premarin%20Cream%20Chart%20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199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Target distribution</a:t>
            </a:r>
          </a:p>
        </c:rich>
      </c:tx>
      <c:layout>
        <c:manualLayout>
          <c:xMode val="edge"/>
          <c:yMode val="edge"/>
          <c:x val="0.30793650793650817"/>
          <c:y val="1.9138755980861243E-2"/>
        </c:manualLayout>
      </c:layout>
      <c:overlay val="0"/>
      <c:spPr>
        <a:noFill/>
        <a:ln w="13847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3337376789765687"/>
          <c:y val="0.19612947333679107"/>
          <c:w val="0.8523405178166289"/>
          <c:h val="0.5755377434108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No. of Targets</c:v>
                </c:pt>
              </c:strCache>
            </c:strRef>
          </c:tx>
          <c:spPr>
            <a:solidFill>
              <a:srgbClr val="333399"/>
            </a:solidFill>
            <a:ln w="6924">
              <a:solidFill>
                <a:schemeClr val="tx1"/>
              </a:solidFill>
              <a:prstDash val="solid"/>
            </a:ln>
          </c:spPr>
          <c:invertIfNegative val="0"/>
          <c:dLbls>
            <c:spPr>
              <a:noFill/>
              <a:ln w="13847">
                <a:noFill/>
              </a:ln>
            </c:spPr>
            <c:txPr>
              <a:bodyPr/>
              <a:lstStyle/>
              <a:p>
                <a:pPr>
                  <a:defRPr sz="981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&lt;20%</c:v>
                </c:pt>
                <c:pt idx="1">
                  <c:v>20%-30%</c:v>
                </c:pt>
                <c:pt idx="2">
                  <c:v>30%-40%</c:v>
                </c:pt>
                <c:pt idx="3">
                  <c:v>40%-50%</c:v>
                </c:pt>
                <c:pt idx="4">
                  <c:v>50%-60%</c:v>
                </c:pt>
                <c:pt idx="5">
                  <c:v>&gt;=60%</c:v>
                </c:pt>
              </c:strCache>
            </c:strRef>
          </c:cat>
          <c:val>
            <c:numRef>
              <c:f>Sheet1!$B$2:$G$2</c:f>
              <c:numCache>
                <c:formatCode>#,##0</c:formatCode>
                <c:ptCount val="6"/>
                <c:pt idx="0">
                  <c:v>12</c:v>
                </c:pt>
                <c:pt idx="1">
                  <c:v>25</c:v>
                </c:pt>
                <c:pt idx="2">
                  <c:v>33</c:v>
                </c:pt>
                <c:pt idx="3" formatCode="General">
                  <c:v>19</c:v>
                </c:pt>
                <c:pt idx="4" formatCode="General">
                  <c:v>5</c:v>
                </c:pt>
                <c:pt idx="5" formatCode="General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8E9-4051-B7F9-E1DAC12BD7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29316192"/>
        <c:axId val="229318992"/>
      </c:barChart>
      <c:catAx>
        <c:axId val="229316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81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% Reach</a:t>
                </a:r>
              </a:p>
            </c:rich>
          </c:tx>
          <c:layout>
            <c:manualLayout>
              <c:xMode val="edge"/>
              <c:yMode val="edge"/>
              <c:x val="0.49811681378810735"/>
              <c:y val="0.89476542977038065"/>
            </c:manualLayout>
          </c:layout>
          <c:overlay val="0"/>
          <c:spPr>
            <a:noFill/>
            <a:ln w="1384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173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293189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3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81" b="0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No. of Territories</a:t>
                </a:r>
              </a:p>
            </c:rich>
          </c:tx>
          <c:layout>
            <c:manualLayout>
              <c:xMode val="edge"/>
              <c:yMode val="edge"/>
              <c:x val="1.7460317460317488E-2"/>
              <c:y val="0.22248803827751207"/>
            </c:manualLayout>
          </c:layout>
          <c:overlay val="0"/>
          <c:spPr>
            <a:noFill/>
            <a:ln w="13847">
              <a:noFill/>
            </a:ln>
          </c:spPr>
        </c:title>
        <c:numFmt formatCode="#,##0" sourceLinked="1"/>
        <c:majorTickMark val="out"/>
        <c:minorTickMark val="none"/>
        <c:tickLblPos val="nextTo"/>
        <c:spPr>
          <a:ln w="173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81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29316192"/>
        <c:crosses val="autoZero"/>
        <c:crossBetween val="between"/>
      </c:valAx>
      <c:spPr>
        <a:noFill/>
        <a:ln w="1384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81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sz="900" b="1"/>
              <a:t>PDEs Delivered by Quintlile</a:t>
            </a:r>
          </a:p>
        </c:rich>
      </c:tx>
      <c:layout>
        <c:manualLayout>
          <c:xMode val="edge"/>
          <c:yMode val="edge"/>
          <c:x val="8.3140393556838388E-2"/>
          <c:y val="2.4952220778227951E-3"/>
        </c:manualLayout>
      </c:layout>
      <c:overlay val="0"/>
      <c:spPr>
        <a:noFill/>
        <a:ln w="14896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6984126984126999"/>
          <c:y val="0.23205741626794268"/>
          <c:w val="0.74828890440404394"/>
          <c:h val="0.522045278320792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PDEs</c:v>
                </c:pt>
              </c:strCache>
            </c:strRef>
          </c:tx>
          <c:spPr>
            <a:solidFill>
              <a:srgbClr val="333399"/>
            </a:solidFill>
            <a:ln w="7448">
              <a:solidFill>
                <a:schemeClr val="tx1"/>
              </a:solidFill>
              <a:prstDash val="solid"/>
            </a:ln>
          </c:spPr>
          <c:invertIfNegative val="0"/>
          <c:dLbls>
            <c:spPr>
              <a:noFill/>
              <a:ln w="14896">
                <a:noFill/>
              </a:ln>
            </c:spPr>
            <c:txPr>
              <a:bodyPr/>
              <a:lstStyle/>
              <a:p>
                <a:pPr>
                  <a:defRPr sz="9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3"/>
                <c:pt idx="0">
                  <c:v>Q5</c:v>
                </c:pt>
                <c:pt idx="1">
                  <c:v>Q4</c:v>
                </c:pt>
                <c:pt idx="2">
                  <c:v>Q3</c:v>
                </c:pt>
              </c:strCache>
            </c:strRef>
          </c:cat>
          <c:val>
            <c:numRef>
              <c:f>Sheet1!$B$2:$E$2</c:f>
              <c:numCache>
                <c:formatCode>#,##0</c:formatCode>
                <c:ptCount val="4"/>
                <c:pt idx="0">
                  <c:v>11625</c:v>
                </c:pt>
                <c:pt idx="1">
                  <c:v>32470</c:v>
                </c:pt>
                <c:pt idx="2">
                  <c:v>3905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430-49F4-88E9-009DE51E76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229321232"/>
        <c:axId val="229321792"/>
      </c:barChart>
      <c:catAx>
        <c:axId val="229321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86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56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293217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9321792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 w="186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29321232"/>
        <c:crosses val="autoZero"/>
        <c:crossBetween val="between"/>
      </c:valAx>
      <c:spPr>
        <a:noFill/>
        <a:ln w="14896">
          <a:noFill/>
        </a:ln>
      </c:spPr>
    </c:plotArea>
    <c:legend>
      <c:legendPos val="r"/>
      <c:layout>
        <c:manualLayout>
          <c:xMode val="edge"/>
          <c:yMode val="edge"/>
          <c:x val="0.57585673892208766"/>
          <c:y val="0.8898760470475171"/>
          <c:w val="0.34755581332702973"/>
          <c:h val="9.1672327366846218E-2"/>
        </c:manualLayout>
      </c:layout>
      <c:overlay val="0"/>
      <c:spPr>
        <a:noFill/>
        <a:ln w="1862">
          <a:solidFill>
            <a:schemeClr val="tx1"/>
          </a:solidFill>
          <a:prstDash val="solid"/>
        </a:ln>
      </c:spPr>
      <c:txPr>
        <a:bodyPr/>
        <a:lstStyle/>
        <a:p>
          <a:pPr>
            <a:defRPr sz="971" b="1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56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sz="900" b="1"/>
              <a:t>PDEs Delivered by Specialty</a:t>
            </a:r>
          </a:p>
        </c:rich>
      </c:tx>
      <c:layout>
        <c:manualLayout>
          <c:xMode val="edge"/>
          <c:yMode val="edge"/>
          <c:x val="0.27893223574325937"/>
          <c:y val="1.9138609772643339E-2"/>
        </c:manualLayout>
      </c:layout>
      <c:overlay val="0"/>
      <c:spPr>
        <a:noFill/>
        <a:ln w="13963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30955380577427843"/>
          <c:y val="0.23205741626794268"/>
          <c:w val="0.5463202895092657"/>
          <c:h val="0.54427915252653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PDEs</c:v>
                </c:pt>
              </c:strCache>
            </c:strRef>
          </c:tx>
          <c:spPr>
            <a:solidFill>
              <a:schemeClr val="accent2"/>
            </a:solidFill>
            <a:ln w="6982">
              <a:solidFill>
                <a:schemeClr val="tx1"/>
              </a:solidFill>
              <a:prstDash val="solid"/>
            </a:ln>
          </c:spPr>
          <c:invertIfNegative val="0"/>
          <c:dLbls>
            <c:spPr>
              <a:noFill/>
              <a:ln w="13963">
                <a:noFill/>
              </a:ln>
            </c:spPr>
            <c:txPr>
              <a:bodyPr/>
              <a:lstStyle/>
              <a:p>
                <a:pPr>
                  <a:defRPr sz="99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ENDO</c:v>
                </c:pt>
                <c:pt idx="1">
                  <c:v>PCP</c:v>
                </c:pt>
                <c:pt idx="2">
                  <c:v>OTH</c:v>
                </c:pt>
              </c:strCache>
            </c:strRef>
          </c:cat>
          <c:val>
            <c:numRef>
              <c:f>Sheet1!$B$2:$D$2</c:f>
              <c:numCache>
                <c:formatCode>#,##0</c:formatCode>
                <c:ptCount val="3"/>
                <c:pt idx="0">
                  <c:v>20605</c:v>
                </c:pt>
                <c:pt idx="1">
                  <c:v>22455</c:v>
                </c:pt>
                <c:pt idx="2">
                  <c:v>4940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D3-47DD-99B0-199DD28A53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26888128"/>
        <c:axId val="226888688"/>
      </c:barChart>
      <c:catAx>
        <c:axId val="226888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174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9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2688868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2688868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 w="174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90" b="0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26888128"/>
        <c:crosses val="autoZero"/>
        <c:crossBetween val="between"/>
      </c:valAx>
      <c:spPr>
        <a:noFill/>
        <a:ln w="13963">
          <a:noFill/>
        </a:ln>
      </c:spPr>
    </c:plotArea>
    <c:legend>
      <c:legendPos val="r"/>
      <c:layout>
        <c:manualLayout>
          <c:xMode val="edge"/>
          <c:yMode val="edge"/>
          <c:x val="0.66637795275590561"/>
          <c:y val="0.91177520842409698"/>
          <c:w val="0.24646464646464655"/>
          <c:h val="8.6124401913875687E-2"/>
        </c:manualLayout>
      </c:layout>
      <c:overlay val="0"/>
      <c:spPr>
        <a:noFill/>
        <a:ln w="1745">
          <a:solidFill>
            <a:schemeClr val="tx1"/>
          </a:solidFill>
          <a:prstDash val="solid"/>
        </a:ln>
      </c:spPr>
      <c:txPr>
        <a:bodyPr/>
        <a:lstStyle/>
        <a:p>
          <a:pPr>
            <a:defRPr sz="910" b="1" i="0" u="none" strike="noStrike" baseline="0">
              <a:solidFill>
                <a:schemeClr val="tx1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90" b="1" i="0" u="none" strike="noStrike" baseline="0">
          <a:solidFill>
            <a:schemeClr val="tx1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200"/>
              <a:t>Message</a:t>
            </a:r>
            <a:r>
              <a:rPr lang="en-US" sz="1200" baseline="0"/>
              <a:t> A </a:t>
            </a:r>
            <a:r>
              <a:rPr lang="en-US" sz="1200"/>
              <a:t>vs Message</a:t>
            </a:r>
            <a:r>
              <a:rPr lang="en-US" sz="1200" baseline="0"/>
              <a:t> B</a:t>
            </a:r>
            <a:endParaRPr lang="en-US" sz="1100" baseline="0"/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spPr>
            <a:noFill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1DB-4DFA-B519-5581B599D8A4}"/>
              </c:ext>
            </c:extLst>
          </c:dPt>
          <c:dLbls>
            <c:delete val="1"/>
          </c:dLbls>
          <c:cat>
            <c:strRef>
              <c:f>'Waterfall - A vs B'!$C$69:$C$91</c:f>
              <c:strCache>
                <c:ptCount val="7"/>
                <c:pt idx="0">
                  <c:v>% story A interactions</c:v>
                </c:pt>
                <c:pt idx="1">
                  <c:v>% slides shown</c:v>
                </c:pt>
                <c:pt idx="2">
                  <c:v>Avg. slides </c:v>
                </c:pt>
                <c:pt idx="3">
                  <c:v>Others</c:v>
                </c:pt>
                <c:pt idx="4">
                  <c:v>CUE utilization</c:v>
                </c:pt>
                <c:pt idx="5">
                  <c:v>Previous interactions </c:v>
                </c:pt>
                <c:pt idx="6">
                  <c:v>% story B interactions</c:v>
                </c:pt>
              </c:strCache>
            </c:strRef>
          </c:cat>
          <c:val>
            <c:numRef>
              <c:f>'Waterfall - A vs B'!$H$69:$H$91</c:f>
              <c:numCache>
                <c:formatCode>0.00%</c:formatCode>
                <c:ptCount val="7"/>
                <c:pt idx="0">
                  <c:v>0</c:v>
                </c:pt>
                <c:pt idx="1">
                  <c:v>0.9169727843716845</c:v>
                </c:pt>
                <c:pt idx="2">
                  <c:v>1.5074759723487845</c:v>
                </c:pt>
                <c:pt idx="3">
                  <c:v>1.8031999999999937</c:v>
                </c:pt>
                <c:pt idx="4">
                  <c:v>1.9085139338389554</c:v>
                </c:pt>
                <c:pt idx="5">
                  <c:v>1.7065162057647898</c:v>
                </c:pt>
                <c:pt idx="6">
                  <c:v>0.99999769500242031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1DB-4DFA-B519-5581B599D8A4}"/>
            </c:ext>
          </c:extLst>
        </c:ser>
        <c:ser>
          <c:idx val="0"/>
          <c:order val="1"/>
          <c:tx>
            <c:v>Strength of variable</c:v>
          </c:tx>
          <c:spPr>
            <a:solidFill>
              <a:schemeClr val="accent2"/>
            </a:solidFill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 w="28575">
                <a:noFill/>
              </a:ln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71DB-4DFA-B519-5581B599D8A4}"/>
              </c:ext>
            </c:extLst>
          </c:dPt>
          <c:dLbls>
            <c:dLbl>
              <c:idx val="4"/>
              <c:numFmt formatCode="0%" sourceLinked="0"/>
              <c:spPr>
                <a:ln>
                  <a:solidFill>
                    <a:schemeClr val="bg1"/>
                  </a:solidFill>
                </a:ln>
              </c:spPr>
              <c:txPr>
                <a:bodyPr/>
                <a:lstStyle/>
                <a:p>
                  <a:pPr>
                    <a:defRPr sz="1000" b="0" i="0" baseline="0">
                      <a:solidFill>
                        <a:schemeClr val="bg1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numFmt formatCode="0%" sourceLinked="0"/>
              <c:spPr>
                <a:ln>
                  <a:solidFill>
                    <a:srgbClr val="FFFF00"/>
                  </a:solidFill>
                </a:ln>
              </c:spPr>
              <c:txPr>
                <a:bodyPr/>
                <a:lstStyle/>
                <a:p>
                  <a:pPr>
                    <a:defRPr sz="1000" b="0" i="0" baseline="0">
                      <a:solidFill>
                        <a:schemeClr val="bg1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numFmt formatCode="0%" sourceLinked="0"/>
              <c:spPr>
                <a:ln>
                  <a:solidFill>
                    <a:srgbClr val="FFFF00"/>
                  </a:solidFill>
                </a:ln>
              </c:spPr>
              <c:txPr>
                <a:bodyPr/>
                <a:lstStyle/>
                <a:p>
                  <a:pPr>
                    <a:defRPr sz="1000" b="0" i="0" baseline="0">
                      <a:solidFill>
                        <a:schemeClr val="bg1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4"/>
              <c:numFmt formatCode="0%" sourceLinked="0"/>
              <c:spPr>
                <a:ln>
                  <a:solidFill>
                    <a:srgbClr val="FFFF00"/>
                  </a:solidFill>
                </a:ln>
              </c:spPr>
              <c:txPr>
                <a:bodyPr/>
                <a:lstStyle/>
                <a:p>
                  <a:pPr>
                    <a:defRPr sz="1000" b="0" i="0" baseline="0">
                      <a:solidFill>
                        <a:schemeClr val="bg1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baseline="0">
                    <a:solidFill>
                      <a:schemeClr val="bg1"/>
                    </a:solidFill>
                    <a:latin typeface="Arial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'Waterfall - A vs B'!$C$69:$C$91</c:f>
              <c:strCache>
                <c:ptCount val="7"/>
                <c:pt idx="0">
                  <c:v>% story A interactions</c:v>
                </c:pt>
                <c:pt idx="1">
                  <c:v>% slides shown</c:v>
                </c:pt>
                <c:pt idx="2">
                  <c:v>Avg. slides </c:v>
                </c:pt>
                <c:pt idx="3">
                  <c:v>Others</c:v>
                </c:pt>
                <c:pt idx="4">
                  <c:v>CUE utilization</c:v>
                </c:pt>
                <c:pt idx="5">
                  <c:v>Previous interactions </c:v>
                </c:pt>
                <c:pt idx="6">
                  <c:v>% story B interactions</c:v>
                </c:pt>
              </c:strCache>
            </c:strRef>
          </c:cat>
          <c:val>
            <c:numRef>
              <c:f>'Waterfall - A vs B'!$G$69:$G$91</c:f>
              <c:numCache>
                <c:formatCode>0.00%</c:formatCode>
                <c:ptCount val="7"/>
                <c:pt idx="0">
                  <c:v>0.9169727843716845</c:v>
                </c:pt>
                <c:pt idx="1">
                  <c:v>0.59050318797709545</c:v>
                </c:pt>
                <c:pt idx="2">
                  <c:v>0.29570356053118324</c:v>
                </c:pt>
                <c:pt idx="3">
                  <c:v>0.29840000000000139</c:v>
                </c:pt>
                <c:pt idx="4">
                  <c:v>0.19308606616104934</c:v>
                </c:pt>
                <c:pt idx="5">
                  <c:v>0.20199772807415964</c:v>
                </c:pt>
                <c:pt idx="6">
                  <c:v>0.70651851076237049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1DB-4DFA-B519-5581B599D8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9"/>
        <c:overlap val="100"/>
        <c:axId val="162304432"/>
        <c:axId val="162304992"/>
      </c:barChart>
      <c:catAx>
        <c:axId val="162304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sz="800" b="1"/>
            </a:pPr>
            <a:endParaRPr lang="en-US"/>
          </a:p>
        </c:txPr>
        <c:crossAx val="162304992"/>
        <c:crosses val="autoZero"/>
        <c:auto val="1"/>
        <c:lblAlgn val="ctr"/>
        <c:lblOffset val="100"/>
        <c:noMultiLvlLbl val="0"/>
      </c:catAx>
      <c:valAx>
        <c:axId val="162304992"/>
        <c:scaling>
          <c:orientation val="minMax"/>
          <c:max val="2.5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 Contribution</a:t>
                </a:r>
              </a:p>
            </c:rich>
          </c:tx>
          <c:overlay val="0"/>
        </c:title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62304432"/>
        <c:crosses val="autoZero"/>
        <c:crossBetween val="between"/>
      </c:valAx>
    </c:plotArea>
    <c:plotVisOnly val="1"/>
    <c:dispBlanksAs val="gap"/>
    <c:showDLblsOverMax val="0"/>
  </c:chart>
  <c:spPr>
    <a:ln w="6350">
      <a:solidFill>
        <a:schemeClr val="tx1"/>
      </a:solidFill>
    </a:ln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3F519-31FE-44B3-81EB-4199C3AF43F5}" type="doc">
      <dgm:prSet loTypeId="urn:microsoft.com/office/officeart/2005/8/layout/hList2#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08C4F7-8BCC-40F9-9708-9AF9392B478B}">
      <dgm:prSet phldrT="[Text]" custT="1"/>
      <dgm:spPr/>
      <dgm:t>
        <a:bodyPr anchor="ctr"/>
        <a:lstStyle/>
        <a:p>
          <a:r>
            <a:rPr lang="en-US" sz="1300" b="1" dirty="0" smtClean="0"/>
            <a:t>Data Understanding</a:t>
          </a:r>
          <a:endParaRPr lang="en-US" sz="1300" b="1" dirty="0"/>
        </a:p>
      </dgm:t>
    </dgm:pt>
    <dgm:pt modelId="{7BF3BDB8-C180-43CD-BD1A-8EC14E70A156}" type="parTrans" cxnId="{E3302E94-69BC-49E8-842A-E086E1F61FED}">
      <dgm:prSet/>
      <dgm:spPr/>
      <dgm:t>
        <a:bodyPr/>
        <a:lstStyle/>
        <a:p>
          <a:endParaRPr lang="en-US"/>
        </a:p>
      </dgm:t>
    </dgm:pt>
    <dgm:pt modelId="{907A6A64-5CE3-448A-8846-161A2BB0CFB6}" type="sibTrans" cxnId="{E3302E94-69BC-49E8-842A-E086E1F61FED}">
      <dgm:prSet/>
      <dgm:spPr/>
      <dgm:t>
        <a:bodyPr/>
        <a:lstStyle/>
        <a:p>
          <a:endParaRPr lang="en-US"/>
        </a:p>
      </dgm:t>
    </dgm:pt>
    <dgm:pt modelId="{3BAE1B14-098F-4757-A31F-0E2D1935336B}">
      <dgm:prSet phldrT="[Text]" custT="1"/>
      <dgm:spPr>
        <a:effectLst/>
      </dgm:spPr>
      <dgm:t>
        <a:bodyPr tIns="365760"/>
        <a:lstStyle/>
        <a:p>
          <a:pPr>
            <a:lnSpc>
              <a:spcPct val="100000"/>
            </a:lnSpc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Internal sales data of comparable products; </a:t>
          </a:r>
          <a:endParaRPr lang="en-US" sz="1100" b="1" dirty="0"/>
        </a:p>
      </dgm:t>
    </dgm:pt>
    <dgm:pt modelId="{E4310D54-9B96-4B00-B784-0964B6C04954}" type="parTrans" cxnId="{1AE5852F-E189-435D-8A4F-0C7B83114EA7}">
      <dgm:prSet/>
      <dgm:spPr/>
      <dgm:t>
        <a:bodyPr/>
        <a:lstStyle/>
        <a:p>
          <a:endParaRPr lang="en-US"/>
        </a:p>
      </dgm:t>
    </dgm:pt>
    <dgm:pt modelId="{C8926BBA-4164-4ADB-9735-724D559B7851}" type="sibTrans" cxnId="{1AE5852F-E189-435D-8A4F-0C7B83114EA7}">
      <dgm:prSet/>
      <dgm:spPr/>
      <dgm:t>
        <a:bodyPr/>
        <a:lstStyle/>
        <a:p>
          <a:endParaRPr lang="en-US"/>
        </a:p>
      </dgm:t>
    </dgm:pt>
    <dgm:pt modelId="{5D8E6685-DEB4-4931-BE98-269A9BD036CE}">
      <dgm:prSet phldrT="[Text]" custT="1"/>
      <dgm:spPr/>
      <dgm:t>
        <a:bodyPr anchor="ctr"/>
        <a:lstStyle/>
        <a:p>
          <a:r>
            <a:rPr lang="en-US" sz="1300" b="1" dirty="0" smtClean="0"/>
            <a:t>Exploratory Data Analysis</a:t>
          </a:r>
          <a:endParaRPr lang="en-US" sz="1300" b="1" dirty="0"/>
        </a:p>
      </dgm:t>
    </dgm:pt>
    <dgm:pt modelId="{59A59903-24E2-422E-96FD-F0289D10FE06}" type="parTrans" cxnId="{B2EC6337-CA18-4B96-8440-3B4ADCCD163C}">
      <dgm:prSet/>
      <dgm:spPr/>
      <dgm:t>
        <a:bodyPr/>
        <a:lstStyle/>
        <a:p>
          <a:endParaRPr lang="en-US"/>
        </a:p>
      </dgm:t>
    </dgm:pt>
    <dgm:pt modelId="{E36F220E-E7D6-460B-AC83-44DB8C0A1C08}" type="sibTrans" cxnId="{B2EC6337-CA18-4B96-8440-3B4ADCCD163C}">
      <dgm:prSet/>
      <dgm:spPr/>
      <dgm:t>
        <a:bodyPr/>
        <a:lstStyle/>
        <a:p>
          <a:endParaRPr lang="en-US"/>
        </a:p>
      </dgm:t>
    </dgm:pt>
    <dgm:pt modelId="{DC5B9FA4-9D6A-4788-AB19-DE45FD2DC318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Instances of negative sales (returns) or zero sales (sampling) were removed from the analysis</a:t>
          </a:r>
          <a:endParaRPr lang="en-US" sz="1100" b="1" dirty="0"/>
        </a:p>
      </dgm:t>
    </dgm:pt>
    <dgm:pt modelId="{BE8A4A47-975B-4117-A4BE-87B922810FB7}" type="parTrans" cxnId="{D98BF507-E245-4B17-8234-CEAA2968C231}">
      <dgm:prSet/>
      <dgm:spPr/>
      <dgm:t>
        <a:bodyPr/>
        <a:lstStyle/>
        <a:p>
          <a:endParaRPr lang="en-US"/>
        </a:p>
      </dgm:t>
    </dgm:pt>
    <dgm:pt modelId="{C4C750DB-03A4-4B35-8565-D9F667837A27}" type="sibTrans" cxnId="{D98BF507-E245-4B17-8234-CEAA2968C231}">
      <dgm:prSet/>
      <dgm:spPr/>
      <dgm:t>
        <a:bodyPr/>
        <a:lstStyle/>
        <a:p>
          <a:endParaRPr lang="en-US"/>
        </a:p>
      </dgm:t>
    </dgm:pt>
    <dgm:pt modelId="{07F89D09-2762-43B4-A394-2E94EC8B16B7}">
      <dgm:prSet phldrT="[Text]" custT="1"/>
      <dgm:spPr/>
      <dgm:t>
        <a:bodyPr anchor="ctr"/>
        <a:lstStyle/>
        <a:p>
          <a:r>
            <a:rPr lang="en-US" sz="1300" b="1" dirty="0" smtClean="0"/>
            <a:t>Develop Customer Segmentation</a:t>
          </a:r>
          <a:endParaRPr lang="en-US" sz="1300" b="1" dirty="0"/>
        </a:p>
      </dgm:t>
    </dgm:pt>
    <dgm:pt modelId="{3A4CDD17-829D-497E-8216-97B993B90707}" type="parTrans" cxnId="{A179D520-D62B-469B-9C30-BABE69CE49F5}">
      <dgm:prSet/>
      <dgm:spPr/>
      <dgm:t>
        <a:bodyPr/>
        <a:lstStyle/>
        <a:p>
          <a:endParaRPr lang="en-US"/>
        </a:p>
      </dgm:t>
    </dgm:pt>
    <dgm:pt modelId="{2AF95E2E-F32D-400F-BB08-8FF21476B354}" type="sibTrans" cxnId="{A179D520-D62B-469B-9C30-BABE69CE49F5}">
      <dgm:prSet/>
      <dgm:spPr/>
      <dgm:t>
        <a:bodyPr/>
        <a:lstStyle/>
        <a:p>
          <a:endParaRPr lang="en-US"/>
        </a:p>
      </dgm:t>
    </dgm:pt>
    <dgm:pt modelId="{43FD5A61-BD32-41AD-93AB-3023EBFD5E1A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>
              <a:solidFill>
                <a:schemeClr val="bg1"/>
              </a:solidFill>
            </a:rPr>
            <a:t>Selected four products were ranked, using hierarchical clustering, separately across three dimensions.</a:t>
          </a:r>
          <a:endParaRPr lang="en-US" sz="1100" b="1" dirty="0">
            <a:solidFill>
              <a:schemeClr val="bg1"/>
            </a:solidFill>
          </a:endParaRPr>
        </a:p>
      </dgm:t>
    </dgm:pt>
    <dgm:pt modelId="{E9736038-8C7D-4E2E-BAEE-B8ED4183F925}" type="parTrans" cxnId="{49CF2B79-B996-46B8-9C71-FD0D8A81374E}">
      <dgm:prSet/>
      <dgm:spPr/>
      <dgm:t>
        <a:bodyPr/>
        <a:lstStyle/>
        <a:p>
          <a:endParaRPr lang="en-US"/>
        </a:p>
      </dgm:t>
    </dgm:pt>
    <dgm:pt modelId="{A741E43A-B638-46DE-BB47-904E85EDA374}" type="sibTrans" cxnId="{49CF2B79-B996-46B8-9C71-FD0D8A81374E}">
      <dgm:prSet/>
      <dgm:spPr/>
      <dgm:t>
        <a:bodyPr/>
        <a:lstStyle/>
        <a:p>
          <a:endParaRPr lang="en-US"/>
        </a:p>
      </dgm:t>
    </dgm:pt>
    <dgm:pt modelId="{72D3A47A-C3BA-411C-8FB1-2D629949819A}">
      <dgm:prSet phldrT="[Text]" custT="1"/>
      <dgm:spPr/>
      <dgm:t>
        <a:bodyPr anchor="ctr"/>
        <a:lstStyle/>
        <a:p>
          <a:r>
            <a:rPr lang="en-US" sz="1300" b="1" dirty="0" smtClean="0"/>
            <a:t>Develop Customer Traits database</a:t>
          </a:r>
          <a:endParaRPr lang="en-US" sz="1300" b="1" dirty="0"/>
        </a:p>
      </dgm:t>
    </dgm:pt>
    <dgm:pt modelId="{1216DF2E-5465-44FD-B164-3F5C4007FF72}" type="parTrans" cxnId="{CBF08F22-ED1D-4E84-A7A4-A44D76A0963A}">
      <dgm:prSet/>
      <dgm:spPr/>
      <dgm:t>
        <a:bodyPr/>
        <a:lstStyle/>
        <a:p>
          <a:endParaRPr lang="en-US"/>
        </a:p>
      </dgm:t>
    </dgm:pt>
    <dgm:pt modelId="{C3239F67-6DE6-4A5D-947D-0A05B0C43858}" type="sibTrans" cxnId="{CBF08F22-ED1D-4E84-A7A4-A44D76A0963A}">
      <dgm:prSet/>
      <dgm:spPr/>
      <dgm:t>
        <a:bodyPr/>
        <a:lstStyle/>
        <a:p>
          <a:endParaRPr lang="en-US"/>
        </a:p>
      </dgm:t>
    </dgm:pt>
    <dgm:pt modelId="{D919D8CF-B1EC-4CBE-BD72-8EB5A88D6DFE}">
      <dgm:prSet phldrT="[Text]" custT="1"/>
      <dgm:spPr>
        <a:effectLst/>
      </dgm:spPr>
      <dgm:t>
        <a:bodyPr tIns="365760"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CHAID analysis was performed on the SDI data, to arrive at the adoption drivers of each tier</a:t>
          </a:r>
          <a:endParaRPr lang="en-US" sz="1100" b="1" dirty="0"/>
        </a:p>
      </dgm:t>
    </dgm:pt>
    <dgm:pt modelId="{A5ADC73B-C75B-4171-AF08-EB00DB4571E4}" type="parTrans" cxnId="{6F0C6AAD-A9A5-4EDA-82F0-3FA5565E68BC}">
      <dgm:prSet/>
      <dgm:spPr/>
      <dgm:t>
        <a:bodyPr/>
        <a:lstStyle/>
        <a:p>
          <a:endParaRPr lang="en-US"/>
        </a:p>
      </dgm:t>
    </dgm:pt>
    <dgm:pt modelId="{4E8E07F3-DBF2-4D8C-823D-912D10D7723F}" type="sibTrans" cxnId="{6F0C6AAD-A9A5-4EDA-82F0-3FA5565E68BC}">
      <dgm:prSet/>
      <dgm:spPr/>
      <dgm:t>
        <a:bodyPr/>
        <a:lstStyle/>
        <a:p>
          <a:endParaRPr lang="en-US"/>
        </a:p>
      </dgm:t>
    </dgm:pt>
    <dgm:pt modelId="{2FC80802-19E9-4F9A-A668-01D48768E763}">
      <dgm:prSet phldrT="[Text]" custT="1"/>
      <dgm:spPr>
        <a:effectLst/>
      </dgm:spPr>
      <dgm:t>
        <a:bodyPr tIns="365760"/>
        <a:lstStyle/>
        <a:p>
          <a:pPr>
            <a:lnSpc>
              <a:spcPct val="100000"/>
            </a:lnSpc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Initial cleaning of the data  was done</a:t>
          </a:r>
          <a:endParaRPr lang="en-US" sz="1100" b="1" dirty="0"/>
        </a:p>
      </dgm:t>
    </dgm:pt>
    <dgm:pt modelId="{5DE7E7FB-0F04-40B4-8297-93A30CA89B6C}" type="parTrans" cxnId="{4AAB46D2-DE3B-4F97-9FCC-F28EE3943EA4}">
      <dgm:prSet/>
      <dgm:spPr/>
      <dgm:t>
        <a:bodyPr/>
        <a:lstStyle/>
        <a:p>
          <a:endParaRPr lang="en-US"/>
        </a:p>
      </dgm:t>
    </dgm:pt>
    <dgm:pt modelId="{BA7C46ED-FB28-404A-BD41-FDF13F8A8080}" type="sibTrans" cxnId="{4AAB46D2-DE3B-4F97-9FCC-F28EE3943EA4}">
      <dgm:prSet/>
      <dgm:spPr/>
      <dgm:t>
        <a:bodyPr/>
        <a:lstStyle/>
        <a:p>
          <a:endParaRPr lang="en-US"/>
        </a:p>
      </dgm:t>
    </dgm:pt>
    <dgm:pt modelId="{23F82CAE-3B43-4CF3-9175-0B96018328D0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endParaRPr lang="en-US" sz="1100" b="1" dirty="0"/>
        </a:p>
      </dgm:t>
    </dgm:pt>
    <dgm:pt modelId="{F9799B05-7C6A-4583-9D74-6AC4951DA134}" type="parTrans" cxnId="{A24C2E0C-54D8-4DB2-A8D5-FD6ED2C2EB39}">
      <dgm:prSet/>
      <dgm:spPr/>
      <dgm:t>
        <a:bodyPr/>
        <a:lstStyle/>
        <a:p>
          <a:endParaRPr lang="en-US"/>
        </a:p>
      </dgm:t>
    </dgm:pt>
    <dgm:pt modelId="{AF08AA72-B3F4-4B08-8EB2-939266E8AA08}" type="sibTrans" cxnId="{A24C2E0C-54D8-4DB2-A8D5-FD6ED2C2EB39}">
      <dgm:prSet/>
      <dgm:spPr/>
      <dgm:t>
        <a:bodyPr/>
        <a:lstStyle/>
        <a:p>
          <a:endParaRPr lang="en-US"/>
        </a:p>
      </dgm:t>
    </dgm:pt>
    <dgm:pt modelId="{9651C621-7B80-487B-A0B8-86A1031D6CDA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endParaRPr lang="en-US" sz="1100" b="1" dirty="0"/>
        </a:p>
      </dgm:t>
    </dgm:pt>
    <dgm:pt modelId="{16359F7A-73DD-497E-908E-813147AC88C4}" type="parTrans" cxnId="{C57F7166-2914-4616-96ED-5F16497D0C06}">
      <dgm:prSet/>
      <dgm:spPr/>
      <dgm:t>
        <a:bodyPr/>
        <a:lstStyle/>
        <a:p>
          <a:endParaRPr lang="en-US"/>
        </a:p>
      </dgm:t>
    </dgm:pt>
    <dgm:pt modelId="{730E133F-CD1B-4B06-8232-DCD31DC8E544}" type="sibTrans" cxnId="{C57F7166-2914-4616-96ED-5F16497D0C06}">
      <dgm:prSet/>
      <dgm:spPr/>
      <dgm:t>
        <a:bodyPr/>
        <a:lstStyle/>
        <a:p>
          <a:endParaRPr lang="en-US"/>
        </a:p>
      </dgm:t>
    </dgm:pt>
    <dgm:pt modelId="{65768CE5-97EC-438D-B0A1-D6FA8551AC87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Dataset was subject to various treatments to make it analyses-ready</a:t>
          </a:r>
          <a:endParaRPr lang="en-US" sz="1100" b="1" dirty="0"/>
        </a:p>
      </dgm:t>
    </dgm:pt>
    <dgm:pt modelId="{70AD2312-7C5C-4344-ACDF-DC26261CC144}" type="parTrans" cxnId="{3BFB073A-C5C7-474F-98D6-970E1CB7030E}">
      <dgm:prSet/>
      <dgm:spPr/>
      <dgm:t>
        <a:bodyPr/>
        <a:lstStyle/>
        <a:p>
          <a:endParaRPr lang="en-US"/>
        </a:p>
      </dgm:t>
    </dgm:pt>
    <dgm:pt modelId="{EE903CB9-3C59-4BA6-B975-7BEB2099ECF0}" type="sibTrans" cxnId="{3BFB073A-C5C7-474F-98D6-970E1CB7030E}">
      <dgm:prSet/>
      <dgm:spPr/>
      <dgm:t>
        <a:bodyPr/>
        <a:lstStyle/>
        <a:p>
          <a:endParaRPr lang="en-US"/>
        </a:p>
      </dgm:t>
    </dgm:pt>
    <dgm:pt modelId="{EA0654E9-B765-428F-A064-993A876CDC49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endParaRPr lang="en-US" sz="1100" b="1" dirty="0"/>
        </a:p>
      </dgm:t>
    </dgm:pt>
    <dgm:pt modelId="{4C03C1DB-6A67-43ED-9F28-95AD71B34878}" type="parTrans" cxnId="{6B2A02C6-9547-4723-B8BB-094F5C1AB0DC}">
      <dgm:prSet/>
      <dgm:spPr/>
      <dgm:t>
        <a:bodyPr/>
        <a:lstStyle/>
        <a:p>
          <a:endParaRPr lang="en-US"/>
        </a:p>
      </dgm:t>
    </dgm:pt>
    <dgm:pt modelId="{BB90168D-5EAF-4864-8E8A-6935E4CAB284}" type="sibTrans" cxnId="{6B2A02C6-9547-4723-B8BB-094F5C1AB0DC}">
      <dgm:prSet/>
      <dgm:spPr/>
      <dgm:t>
        <a:bodyPr/>
        <a:lstStyle/>
        <a:p>
          <a:endParaRPr lang="en-US"/>
        </a:p>
      </dgm:t>
    </dgm:pt>
    <dgm:pt modelId="{8631E60B-E3EF-4C41-B736-B4C6B342B398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EDA also showed that out of the 7 comparable products provided, only 4 would be of significant use so the other 3 were dropped </a:t>
          </a:r>
          <a:endParaRPr lang="en-US" sz="1100" b="1" dirty="0"/>
        </a:p>
      </dgm:t>
    </dgm:pt>
    <dgm:pt modelId="{4A523B15-88CC-4B58-851D-0F128E3A3D66}" type="parTrans" cxnId="{87069363-8671-4E3A-84CC-B37DFF4A0885}">
      <dgm:prSet/>
      <dgm:spPr/>
      <dgm:t>
        <a:bodyPr/>
        <a:lstStyle/>
        <a:p>
          <a:endParaRPr lang="en-US"/>
        </a:p>
      </dgm:t>
    </dgm:pt>
    <dgm:pt modelId="{DDA0BDCC-3154-4226-A5A5-16F5CF294B4F}" type="sibTrans" cxnId="{87069363-8671-4E3A-84CC-B37DFF4A0885}">
      <dgm:prSet/>
      <dgm:spPr/>
      <dgm:t>
        <a:bodyPr/>
        <a:lstStyle/>
        <a:p>
          <a:endParaRPr lang="en-US"/>
        </a:p>
      </dgm:t>
    </dgm:pt>
    <dgm:pt modelId="{2A67504E-6E1B-49E5-9F19-4D88C17B2B4C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endParaRPr lang="en-US" sz="1100" b="1" dirty="0">
            <a:solidFill>
              <a:schemeClr val="bg1"/>
            </a:solidFill>
          </a:endParaRPr>
        </a:p>
      </dgm:t>
    </dgm:pt>
    <dgm:pt modelId="{52ABE7AA-B696-4FFB-8D6F-686A9E0ADE68}" type="parTrans" cxnId="{46C48DC9-A103-4C31-AA09-70989A65E58B}">
      <dgm:prSet/>
      <dgm:spPr/>
      <dgm:t>
        <a:bodyPr/>
        <a:lstStyle/>
        <a:p>
          <a:endParaRPr lang="en-US"/>
        </a:p>
      </dgm:t>
    </dgm:pt>
    <dgm:pt modelId="{CEF826A8-5A5C-4BCD-A4E4-97D5A27659B5}" type="sibTrans" cxnId="{46C48DC9-A103-4C31-AA09-70989A65E58B}">
      <dgm:prSet/>
      <dgm:spPr/>
      <dgm:t>
        <a:bodyPr/>
        <a:lstStyle/>
        <a:p>
          <a:endParaRPr lang="en-US"/>
        </a:p>
      </dgm:t>
    </dgm:pt>
    <dgm:pt modelId="{DBC0FBE4-CE33-4BB5-80D2-55A69C84F5A6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>
              <a:solidFill>
                <a:schemeClr val="bg1"/>
              </a:solidFill>
            </a:rPr>
            <a:t>Final index was arrived at by assigning weights to the three dimensions </a:t>
          </a:r>
          <a:endParaRPr lang="en-US" sz="1100" b="1" dirty="0">
            <a:solidFill>
              <a:schemeClr val="bg1"/>
            </a:solidFill>
          </a:endParaRPr>
        </a:p>
      </dgm:t>
    </dgm:pt>
    <dgm:pt modelId="{6890CEE6-E48E-4922-B96B-B306B0BFDB7B}" type="parTrans" cxnId="{18DF6980-2FFB-4552-9E19-BB151694BF05}">
      <dgm:prSet/>
      <dgm:spPr/>
      <dgm:t>
        <a:bodyPr/>
        <a:lstStyle/>
        <a:p>
          <a:endParaRPr lang="en-US"/>
        </a:p>
      </dgm:t>
    </dgm:pt>
    <dgm:pt modelId="{055C780D-4B7B-42B5-823E-557DA88E4563}" type="sibTrans" cxnId="{18DF6980-2FFB-4552-9E19-BB151694BF05}">
      <dgm:prSet/>
      <dgm:spPr/>
      <dgm:t>
        <a:bodyPr/>
        <a:lstStyle/>
        <a:p>
          <a:endParaRPr lang="en-US"/>
        </a:p>
      </dgm:t>
    </dgm:pt>
    <dgm:pt modelId="{B39A3872-C479-4C1F-80D3-F6485FA2E6E9}">
      <dgm:prSet phldrT="[Text]" custT="1"/>
      <dgm:spPr>
        <a:effectLst/>
      </dgm:spPr>
      <dgm:t>
        <a:bodyPr tIns="365760"/>
        <a:lstStyle/>
        <a:p>
          <a:pPr>
            <a:spcBef>
              <a:spcPts val="1800"/>
            </a:spcBef>
            <a:spcAft>
              <a:spcPts val="1800"/>
            </a:spcAft>
          </a:pPr>
          <a:endParaRPr lang="en-US" sz="1100" b="1" dirty="0"/>
        </a:p>
      </dgm:t>
    </dgm:pt>
    <dgm:pt modelId="{A6C99FAD-AF9A-4C73-8774-98C568FE5A57}" type="parTrans" cxnId="{781AA949-1BFE-4FDD-90E9-35C7505395DD}">
      <dgm:prSet/>
      <dgm:spPr/>
      <dgm:t>
        <a:bodyPr/>
        <a:lstStyle/>
        <a:p>
          <a:endParaRPr lang="en-US"/>
        </a:p>
      </dgm:t>
    </dgm:pt>
    <dgm:pt modelId="{1019A261-7B74-4100-AFB6-197294632F05}" type="sibTrans" cxnId="{781AA949-1BFE-4FDD-90E9-35C7505395DD}">
      <dgm:prSet/>
      <dgm:spPr/>
      <dgm:t>
        <a:bodyPr/>
        <a:lstStyle/>
        <a:p>
          <a:endParaRPr lang="en-US"/>
        </a:p>
      </dgm:t>
    </dgm:pt>
    <dgm:pt modelId="{C89B39E5-C854-4A4A-99D1-00A275EC9859}">
      <dgm:prSet phldrT="[Text]" custT="1"/>
      <dgm:spPr>
        <a:effectLst/>
      </dgm:spPr>
      <dgm:t>
        <a:bodyPr tIns="365760"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The year-wise potential at each hospital for the new product, was calculated using MAX data.</a:t>
          </a:r>
          <a:endParaRPr lang="en-US" sz="1100" b="1" dirty="0"/>
        </a:p>
      </dgm:t>
    </dgm:pt>
    <dgm:pt modelId="{9193E297-61B2-4EB1-8156-BBF821762E26}" type="parTrans" cxnId="{2F67D147-C78B-4F83-93FE-2D349B7A2416}">
      <dgm:prSet/>
      <dgm:spPr/>
      <dgm:t>
        <a:bodyPr/>
        <a:lstStyle/>
        <a:p>
          <a:endParaRPr lang="en-US"/>
        </a:p>
      </dgm:t>
    </dgm:pt>
    <dgm:pt modelId="{E7339AE5-31CC-4B65-BF90-D934D21964E6}" type="sibTrans" cxnId="{2F67D147-C78B-4F83-93FE-2D349B7A2416}">
      <dgm:prSet/>
      <dgm:spPr/>
      <dgm:t>
        <a:bodyPr/>
        <a:lstStyle/>
        <a:p>
          <a:endParaRPr lang="en-US"/>
        </a:p>
      </dgm:t>
    </dgm:pt>
    <dgm:pt modelId="{65EFC02D-3D52-4BB6-B42B-984188F3E38D}">
      <dgm:prSet phldrT="[Text]" custT="1"/>
      <dgm:spPr>
        <a:effectLst/>
      </dgm:spPr>
      <dgm:t>
        <a:bodyPr tIns="365760"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A dynamic tool was built using Excel VBA which enables the client to input any hospital’s characteristics and arrive at the segment</a:t>
          </a:r>
          <a:endParaRPr lang="en-US" sz="1100" b="1" dirty="0"/>
        </a:p>
      </dgm:t>
    </dgm:pt>
    <dgm:pt modelId="{D95B02FC-B531-43A0-983F-969BD36A1B8E}" type="parTrans" cxnId="{3755642A-9835-4175-B2FB-85263A919D7E}">
      <dgm:prSet/>
      <dgm:spPr/>
      <dgm:t>
        <a:bodyPr/>
        <a:lstStyle/>
        <a:p>
          <a:endParaRPr lang="en-US"/>
        </a:p>
      </dgm:t>
    </dgm:pt>
    <dgm:pt modelId="{9C9CEDC1-9A5A-4318-93C6-AE3C3CD4AAC9}" type="sibTrans" cxnId="{3755642A-9835-4175-B2FB-85263A919D7E}">
      <dgm:prSet/>
      <dgm:spPr/>
      <dgm:t>
        <a:bodyPr/>
        <a:lstStyle/>
        <a:p>
          <a:endParaRPr lang="en-US"/>
        </a:p>
      </dgm:t>
    </dgm:pt>
    <dgm:pt modelId="{995A5CDF-EC47-4091-8CCC-BC1F994D9CD2}">
      <dgm:prSet phldrT="[Text]" custT="1"/>
      <dgm:spPr>
        <a:effectLst/>
      </dgm:spPr>
      <dgm:t>
        <a:bodyPr tIns="365760"/>
        <a:lstStyle/>
        <a:p>
          <a:pPr>
            <a:lnSpc>
              <a:spcPct val="100000"/>
            </a:lnSpc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Identifying the relevant variables for the analysis</a:t>
          </a:r>
          <a:endParaRPr lang="en-US" sz="1100" b="1" dirty="0"/>
        </a:p>
      </dgm:t>
    </dgm:pt>
    <dgm:pt modelId="{08351656-8922-47F8-AFE6-821ACA1A1DBD}" type="parTrans" cxnId="{95F6F922-3851-46E2-BCC3-7FB6194CB5E6}">
      <dgm:prSet/>
      <dgm:spPr/>
      <dgm:t>
        <a:bodyPr/>
        <a:lstStyle/>
        <a:p>
          <a:endParaRPr lang="en-US"/>
        </a:p>
      </dgm:t>
    </dgm:pt>
    <dgm:pt modelId="{B6BF43EB-6443-4518-98B4-D24EFD7DA80A}" type="sibTrans" cxnId="{95F6F922-3851-46E2-BCC3-7FB6194CB5E6}">
      <dgm:prSet/>
      <dgm:spPr/>
      <dgm:t>
        <a:bodyPr/>
        <a:lstStyle/>
        <a:p>
          <a:endParaRPr lang="en-US"/>
        </a:p>
      </dgm:t>
    </dgm:pt>
    <dgm:pt modelId="{26354C72-3178-45A0-B8FD-FF997321E4C6}">
      <dgm:prSet phldrT="[Text]" custT="1"/>
      <dgm:spPr>
        <a:effectLst/>
      </dgm:spPr>
      <dgm:t>
        <a:bodyPr tIns="365760"/>
        <a:lstStyle/>
        <a:p>
          <a:pPr>
            <a:lnSpc>
              <a:spcPct val="100000"/>
            </a:lnSpc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SDI data with hospital characteristics; </a:t>
          </a:r>
          <a:endParaRPr lang="en-US" sz="1100" b="1" dirty="0"/>
        </a:p>
      </dgm:t>
    </dgm:pt>
    <dgm:pt modelId="{BBF83DD1-E022-4C47-9367-8A30710BA918}" type="parTrans" cxnId="{C32DD868-F96D-4B45-AF5D-8F232ACD3559}">
      <dgm:prSet/>
      <dgm:spPr/>
      <dgm:t>
        <a:bodyPr/>
        <a:lstStyle/>
        <a:p>
          <a:endParaRPr lang="en-US"/>
        </a:p>
      </dgm:t>
    </dgm:pt>
    <dgm:pt modelId="{74EF0DC2-7369-4B9C-9228-C32F4B8AF103}" type="sibTrans" cxnId="{C32DD868-F96D-4B45-AF5D-8F232ACD3559}">
      <dgm:prSet/>
      <dgm:spPr/>
      <dgm:t>
        <a:bodyPr/>
        <a:lstStyle/>
        <a:p>
          <a:endParaRPr lang="en-US"/>
        </a:p>
      </dgm:t>
    </dgm:pt>
    <dgm:pt modelId="{8D1A29D5-1D92-4B0F-9912-E613B15A15CC}">
      <dgm:prSet phldrT="[Text]" custT="1"/>
      <dgm:spPr>
        <a:effectLst/>
      </dgm:spPr>
      <dgm:t>
        <a:bodyPr tIns="365760"/>
        <a:lstStyle/>
        <a:p>
          <a:pPr>
            <a:lnSpc>
              <a:spcPct val="100000"/>
            </a:lnSpc>
            <a:spcBef>
              <a:spcPts val="1800"/>
            </a:spcBef>
            <a:spcAft>
              <a:spcPts val="1800"/>
            </a:spcAft>
          </a:pPr>
          <a:r>
            <a:rPr lang="en-US" sz="1100" b="1" dirty="0" smtClean="0"/>
            <a:t>MAX data with number of relevant procedures performed.</a:t>
          </a:r>
          <a:endParaRPr lang="en-US" sz="1100" b="1" dirty="0"/>
        </a:p>
      </dgm:t>
    </dgm:pt>
    <dgm:pt modelId="{44CA959F-C880-4953-93D1-9F6910F6B9CC}" type="parTrans" cxnId="{966B61F7-7D2D-4BF8-A7C0-760C1CF9FDF0}">
      <dgm:prSet/>
      <dgm:spPr/>
      <dgm:t>
        <a:bodyPr/>
        <a:lstStyle/>
        <a:p>
          <a:endParaRPr lang="en-US"/>
        </a:p>
      </dgm:t>
    </dgm:pt>
    <dgm:pt modelId="{92E884D5-6E5B-4ACD-820A-3B1CE25279E0}" type="sibTrans" cxnId="{966B61F7-7D2D-4BF8-A7C0-760C1CF9FDF0}">
      <dgm:prSet/>
      <dgm:spPr/>
      <dgm:t>
        <a:bodyPr/>
        <a:lstStyle/>
        <a:p>
          <a:endParaRPr lang="en-US"/>
        </a:p>
      </dgm:t>
    </dgm:pt>
    <dgm:pt modelId="{B147954B-81ED-445B-BF3C-029B0DE9B8FE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>
              <a:solidFill>
                <a:schemeClr val="bg1"/>
              </a:solidFill>
            </a:rPr>
            <a:t>Variables considered were Months to first purchase, Number of units sold and frequency of purchases for each account</a:t>
          </a:r>
          <a:endParaRPr lang="en-US" sz="1100" b="1" dirty="0">
            <a:solidFill>
              <a:schemeClr val="bg1"/>
            </a:solidFill>
          </a:endParaRPr>
        </a:p>
      </dgm:t>
    </dgm:pt>
    <dgm:pt modelId="{85BBC961-5DA0-408D-825D-4052FA32716F}" type="parTrans" cxnId="{EC85AB07-B514-42A0-8494-4BF8BD34C6AA}">
      <dgm:prSet/>
      <dgm:spPr/>
      <dgm:t>
        <a:bodyPr/>
        <a:lstStyle/>
        <a:p>
          <a:endParaRPr lang="en-US"/>
        </a:p>
      </dgm:t>
    </dgm:pt>
    <dgm:pt modelId="{A5387E7F-1891-4780-8AF4-478ECF3C2CC7}" type="sibTrans" cxnId="{EC85AB07-B514-42A0-8494-4BF8BD34C6AA}">
      <dgm:prSet/>
      <dgm:spPr/>
      <dgm:t>
        <a:bodyPr/>
        <a:lstStyle/>
        <a:p>
          <a:endParaRPr lang="en-US"/>
        </a:p>
      </dgm:t>
    </dgm:pt>
    <dgm:pt modelId="{FFBA8C65-AF2C-422D-818C-E61CF2939645}">
      <dgm:prSet phldrT="[Text]" custT="1"/>
      <dgm:spPr>
        <a:effectLst/>
      </dgm:spPr>
      <dgm:t>
        <a:bodyPr/>
        <a:lstStyle/>
        <a:p>
          <a:pPr>
            <a:spcBef>
              <a:spcPts val="1800"/>
            </a:spcBef>
            <a:spcAft>
              <a:spcPts val="1800"/>
            </a:spcAft>
          </a:pPr>
          <a:r>
            <a:rPr lang="en-US" sz="1100" b="1" dirty="0" smtClean="0">
              <a:solidFill>
                <a:schemeClr val="bg1"/>
              </a:solidFill>
            </a:rPr>
            <a:t>Customers were divided into 4 segments</a:t>
          </a:r>
          <a:endParaRPr lang="en-US" sz="1100" b="1" dirty="0">
            <a:solidFill>
              <a:schemeClr val="bg1"/>
            </a:solidFill>
          </a:endParaRPr>
        </a:p>
      </dgm:t>
    </dgm:pt>
    <dgm:pt modelId="{ED57B96B-EB74-45C7-AAD3-F0A9B4092B80}" type="parTrans" cxnId="{D400F7D6-8A5F-4F65-94B7-404B336AA756}">
      <dgm:prSet/>
      <dgm:spPr/>
      <dgm:t>
        <a:bodyPr/>
        <a:lstStyle/>
        <a:p>
          <a:endParaRPr lang="en-US"/>
        </a:p>
      </dgm:t>
    </dgm:pt>
    <dgm:pt modelId="{9F8972BD-628E-41A2-8B4C-994CA7F31AC7}" type="sibTrans" cxnId="{D400F7D6-8A5F-4F65-94B7-404B336AA756}">
      <dgm:prSet/>
      <dgm:spPr/>
      <dgm:t>
        <a:bodyPr/>
        <a:lstStyle/>
        <a:p>
          <a:endParaRPr lang="en-US"/>
        </a:p>
      </dgm:t>
    </dgm:pt>
    <dgm:pt modelId="{D4358141-41FA-4700-9531-9DD1F3B7C05B}" type="pres">
      <dgm:prSet presAssocID="{E713F519-31FE-44B3-81EB-4199C3AF43F5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B0B979A-AC8A-4201-B76B-6A5587204B44}" type="pres">
      <dgm:prSet presAssocID="{9E08C4F7-8BCC-40F9-9708-9AF9392B478B}" presName="compositeNode" presStyleCnt="0">
        <dgm:presLayoutVars>
          <dgm:bulletEnabled val="1"/>
        </dgm:presLayoutVars>
      </dgm:prSet>
      <dgm:spPr/>
    </dgm:pt>
    <dgm:pt modelId="{05E20E61-BA01-49F7-89C9-CB2A262CCD20}" type="pres">
      <dgm:prSet presAssocID="{9E08C4F7-8BCC-40F9-9708-9AF9392B478B}" presName="image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en-US"/>
        </a:p>
      </dgm:t>
    </dgm:pt>
    <dgm:pt modelId="{8C2241AA-9CE2-4FD8-B430-922DF90BF9FB}" type="pres">
      <dgm:prSet presAssocID="{9E08C4F7-8BCC-40F9-9708-9AF9392B478B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793662-4145-47B3-B9E1-93FBE797F96B}" type="pres">
      <dgm:prSet presAssocID="{9E08C4F7-8BCC-40F9-9708-9AF9392B478B}" presName="parentNode" presStyleLbl="revTx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01FFA-8AE9-404B-835E-8833DA92654D}" type="pres">
      <dgm:prSet presAssocID="{907A6A64-5CE3-448A-8846-161A2BB0CFB6}" presName="sibTrans" presStyleCnt="0"/>
      <dgm:spPr/>
    </dgm:pt>
    <dgm:pt modelId="{ABAFC3EC-9E79-4704-AD88-D6A7F5891049}" type="pres">
      <dgm:prSet presAssocID="{5D8E6685-DEB4-4931-BE98-269A9BD036CE}" presName="compositeNode" presStyleCnt="0">
        <dgm:presLayoutVars>
          <dgm:bulletEnabled val="1"/>
        </dgm:presLayoutVars>
      </dgm:prSet>
      <dgm:spPr/>
    </dgm:pt>
    <dgm:pt modelId="{4C729148-6709-4891-871B-2E4906CB7AF8}" type="pres">
      <dgm:prSet presAssocID="{5D8E6685-DEB4-4931-BE98-269A9BD036CE}" presName="image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/>
      </dgm:spPr>
      <dgm:t>
        <a:bodyPr/>
        <a:lstStyle/>
        <a:p>
          <a:endParaRPr lang="en-US"/>
        </a:p>
      </dgm:t>
    </dgm:pt>
    <dgm:pt modelId="{022EDABE-14EF-4927-91FF-11751F517A2F}" type="pres">
      <dgm:prSet presAssocID="{5D8E6685-DEB4-4931-BE98-269A9BD036CE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6E3A1C-B2AE-40F6-A6B4-45BEF8E0A700}" type="pres">
      <dgm:prSet presAssocID="{5D8E6685-DEB4-4931-BE98-269A9BD036CE}" presName="parentNode" presStyleLbl="revTx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75D454-68C6-4B8A-869C-921A5B4F1D0B}" type="pres">
      <dgm:prSet presAssocID="{E36F220E-E7D6-460B-AC83-44DB8C0A1C08}" presName="sibTrans" presStyleCnt="0"/>
      <dgm:spPr/>
    </dgm:pt>
    <dgm:pt modelId="{79ED17FD-7A9C-47FA-9613-3D2626D2D5BA}" type="pres">
      <dgm:prSet presAssocID="{07F89D09-2762-43B4-A394-2E94EC8B16B7}" presName="compositeNode" presStyleCnt="0">
        <dgm:presLayoutVars>
          <dgm:bulletEnabled val="1"/>
        </dgm:presLayoutVars>
      </dgm:prSet>
      <dgm:spPr/>
    </dgm:pt>
    <dgm:pt modelId="{247AAD46-EAA2-40EF-A086-11AE02228348}" type="pres">
      <dgm:prSet presAssocID="{07F89D09-2762-43B4-A394-2E94EC8B16B7}" presName="image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  <a:effectLst/>
      </dgm:spPr>
      <dgm:t>
        <a:bodyPr/>
        <a:lstStyle/>
        <a:p>
          <a:endParaRPr lang="en-US"/>
        </a:p>
      </dgm:t>
    </dgm:pt>
    <dgm:pt modelId="{21DD9162-5630-4971-BBB7-DB14613CCE12}" type="pres">
      <dgm:prSet presAssocID="{07F89D09-2762-43B4-A394-2E94EC8B16B7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F983A7-48E1-4598-95B2-7977A98D8FA4}" type="pres">
      <dgm:prSet presAssocID="{07F89D09-2762-43B4-A394-2E94EC8B16B7}" presName="parentNode" presStyleLbl="revTx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39983-8800-4F1B-961B-1DB65047BE6A}" type="pres">
      <dgm:prSet presAssocID="{2AF95E2E-F32D-400F-BB08-8FF21476B354}" presName="sibTrans" presStyleCnt="0"/>
      <dgm:spPr/>
    </dgm:pt>
    <dgm:pt modelId="{49349028-1C74-4760-81A6-FB450C116C52}" type="pres">
      <dgm:prSet presAssocID="{72D3A47A-C3BA-411C-8FB1-2D629949819A}" presName="compositeNode" presStyleCnt="0">
        <dgm:presLayoutVars>
          <dgm:bulletEnabled val="1"/>
        </dgm:presLayoutVars>
      </dgm:prSet>
      <dgm:spPr/>
    </dgm:pt>
    <dgm:pt modelId="{5F78A342-2CD4-452A-970F-50AB3B49FA2A}" type="pres">
      <dgm:prSet presAssocID="{72D3A47A-C3BA-411C-8FB1-2D629949819A}" presName="image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  <a:effectLst/>
      </dgm:spPr>
      <dgm:t>
        <a:bodyPr/>
        <a:lstStyle/>
        <a:p>
          <a:endParaRPr lang="en-US"/>
        </a:p>
      </dgm:t>
    </dgm:pt>
    <dgm:pt modelId="{089CDE45-11B4-4C7A-8922-4C815915711C}" type="pres">
      <dgm:prSet presAssocID="{72D3A47A-C3BA-411C-8FB1-2D629949819A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41E6F-5159-4266-A303-8CC442036D56}" type="pres">
      <dgm:prSet presAssocID="{72D3A47A-C3BA-411C-8FB1-2D629949819A}" presName="parentNode" presStyleLbl="revTx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AB46D2-DE3B-4F97-9FCC-F28EE3943EA4}" srcId="{9E08C4F7-8BCC-40F9-9708-9AF9392B478B}" destId="{2FC80802-19E9-4F9A-A668-01D48768E763}" srcOrd="3" destOrd="0" parTransId="{5DE7E7FB-0F04-40B4-8297-93A30CA89B6C}" sibTransId="{BA7C46ED-FB28-404A-BD41-FDF13F8A8080}"/>
    <dgm:cxn modelId="{7B74F323-0823-4F79-B976-01D3183B16FB}" type="presOf" srcId="{3BAE1B14-098F-4757-A31F-0E2D1935336B}" destId="{8C2241AA-9CE2-4FD8-B430-922DF90BF9FB}" srcOrd="0" destOrd="0" presId="urn:microsoft.com/office/officeart/2005/8/layout/hList2#1"/>
    <dgm:cxn modelId="{0FB88875-063A-488B-BDC5-097A655894A5}" type="presOf" srcId="{D919D8CF-B1EC-4CBE-BD72-8EB5A88D6DFE}" destId="{089CDE45-11B4-4C7A-8922-4C815915711C}" srcOrd="0" destOrd="1" presId="urn:microsoft.com/office/officeart/2005/8/layout/hList2#1"/>
    <dgm:cxn modelId="{CBF08F22-ED1D-4E84-A7A4-A44D76A0963A}" srcId="{E713F519-31FE-44B3-81EB-4199C3AF43F5}" destId="{72D3A47A-C3BA-411C-8FB1-2D629949819A}" srcOrd="3" destOrd="0" parTransId="{1216DF2E-5465-44FD-B164-3F5C4007FF72}" sibTransId="{C3239F67-6DE6-4A5D-947D-0A05B0C43858}"/>
    <dgm:cxn modelId="{EC85AB07-B514-42A0-8494-4BF8BD34C6AA}" srcId="{07F89D09-2762-43B4-A394-2E94EC8B16B7}" destId="{B147954B-81ED-445B-BF3C-029B0DE9B8FE}" srcOrd="1" destOrd="0" parTransId="{85BBC961-5DA0-408D-825D-4052FA32716F}" sibTransId="{A5387E7F-1891-4780-8AF4-478ECF3C2CC7}"/>
    <dgm:cxn modelId="{A179D520-D62B-469B-9C30-BABE69CE49F5}" srcId="{E713F519-31FE-44B3-81EB-4199C3AF43F5}" destId="{07F89D09-2762-43B4-A394-2E94EC8B16B7}" srcOrd="2" destOrd="0" parTransId="{3A4CDD17-829D-497E-8216-97B993B90707}" sibTransId="{2AF95E2E-F32D-400F-BB08-8FF21476B354}"/>
    <dgm:cxn modelId="{B2EC6337-CA18-4B96-8440-3B4ADCCD163C}" srcId="{E713F519-31FE-44B3-81EB-4199C3AF43F5}" destId="{5D8E6685-DEB4-4931-BE98-269A9BD036CE}" srcOrd="1" destOrd="0" parTransId="{59A59903-24E2-422E-96FD-F0289D10FE06}" sibTransId="{E36F220E-E7D6-460B-AC83-44DB8C0A1C08}"/>
    <dgm:cxn modelId="{1AE5852F-E189-435D-8A4F-0C7B83114EA7}" srcId="{9E08C4F7-8BCC-40F9-9708-9AF9392B478B}" destId="{3BAE1B14-098F-4757-A31F-0E2D1935336B}" srcOrd="0" destOrd="0" parTransId="{E4310D54-9B96-4B00-B784-0964B6C04954}" sibTransId="{C8926BBA-4164-4ADB-9735-724D559B7851}"/>
    <dgm:cxn modelId="{49CF2B79-B996-46B8-9C71-FD0D8A81374E}" srcId="{07F89D09-2762-43B4-A394-2E94EC8B16B7}" destId="{43FD5A61-BD32-41AD-93AB-3023EBFD5E1A}" srcOrd="0" destOrd="0" parTransId="{E9736038-8C7D-4E2E-BAEE-B8ED4183F925}" sibTransId="{A741E43A-B638-46DE-BB47-904E85EDA374}"/>
    <dgm:cxn modelId="{C57F7166-2914-4616-96ED-5F16497D0C06}" srcId="{5D8E6685-DEB4-4931-BE98-269A9BD036CE}" destId="{9651C621-7B80-487B-A0B8-86A1031D6CDA}" srcOrd="4" destOrd="0" parTransId="{16359F7A-73DD-497E-908E-813147AC88C4}" sibTransId="{730E133F-CD1B-4B06-8232-DCD31DC8E544}"/>
    <dgm:cxn modelId="{6B2A02C6-9547-4723-B8BB-094F5C1AB0DC}" srcId="{5D8E6685-DEB4-4931-BE98-269A9BD036CE}" destId="{EA0654E9-B765-428F-A064-993A876CDC49}" srcOrd="3" destOrd="0" parTransId="{4C03C1DB-6A67-43ED-9F28-95AD71B34878}" sibTransId="{BB90168D-5EAF-4864-8E8A-6935E4CAB284}"/>
    <dgm:cxn modelId="{C77F0CD7-A38A-4A8D-9E63-FBD59DEB6B5A}" type="presOf" srcId="{8D1A29D5-1D92-4B0F-9912-E613B15A15CC}" destId="{8C2241AA-9CE2-4FD8-B430-922DF90BF9FB}" srcOrd="0" destOrd="2" presId="urn:microsoft.com/office/officeart/2005/8/layout/hList2#1"/>
    <dgm:cxn modelId="{966B61F7-7D2D-4BF8-A7C0-760C1CF9FDF0}" srcId="{9E08C4F7-8BCC-40F9-9708-9AF9392B478B}" destId="{8D1A29D5-1D92-4B0F-9912-E613B15A15CC}" srcOrd="2" destOrd="0" parTransId="{44CA959F-C880-4953-93D1-9F6910F6B9CC}" sibTransId="{92E884D5-6E5B-4ACD-820A-3B1CE25279E0}"/>
    <dgm:cxn modelId="{2F67D147-C78B-4F83-93FE-2D349B7A2416}" srcId="{72D3A47A-C3BA-411C-8FB1-2D629949819A}" destId="{C89B39E5-C854-4A4A-99D1-00A275EC9859}" srcOrd="0" destOrd="0" parTransId="{9193E297-61B2-4EB1-8156-BBF821762E26}" sibTransId="{E7339AE5-31CC-4B65-BF90-D934D21964E6}"/>
    <dgm:cxn modelId="{9B1E9248-4257-464A-BEF1-36DC98F6355C}" type="presOf" srcId="{C89B39E5-C854-4A4A-99D1-00A275EC9859}" destId="{089CDE45-11B4-4C7A-8922-4C815915711C}" srcOrd="0" destOrd="0" presId="urn:microsoft.com/office/officeart/2005/8/layout/hList2#1"/>
    <dgm:cxn modelId="{F06A8CD8-F9EA-4C93-9670-44717B05876D}" type="presOf" srcId="{9651C621-7B80-487B-A0B8-86A1031D6CDA}" destId="{022EDABE-14EF-4927-91FF-11751F517A2F}" srcOrd="0" destOrd="4" presId="urn:microsoft.com/office/officeart/2005/8/layout/hList2#1"/>
    <dgm:cxn modelId="{3C779479-00A1-4FE7-8EC3-4B05DE561372}" type="presOf" srcId="{9E08C4F7-8BCC-40F9-9708-9AF9392B478B}" destId="{33793662-4145-47B3-B9E1-93FBE797F96B}" srcOrd="0" destOrd="0" presId="urn:microsoft.com/office/officeart/2005/8/layout/hList2#1"/>
    <dgm:cxn modelId="{95F6F922-3851-46E2-BCC3-7FB6194CB5E6}" srcId="{9E08C4F7-8BCC-40F9-9708-9AF9392B478B}" destId="{995A5CDF-EC47-4091-8CCC-BC1F994D9CD2}" srcOrd="4" destOrd="0" parTransId="{08351656-8922-47F8-AFE6-821ACA1A1DBD}" sibTransId="{B6BF43EB-6443-4518-98B4-D24EFD7DA80A}"/>
    <dgm:cxn modelId="{46C4BC05-3A6F-409C-A3F0-B524B689903D}" type="presOf" srcId="{FFBA8C65-AF2C-422D-818C-E61CF2939645}" destId="{21DD9162-5630-4971-BBB7-DB14613CCE12}" srcOrd="0" destOrd="3" presId="urn:microsoft.com/office/officeart/2005/8/layout/hList2#1"/>
    <dgm:cxn modelId="{C91ACDD2-63FD-4697-85E7-1D78A63CECE7}" type="presOf" srcId="{65EFC02D-3D52-4BB6-B42B-984188F3E38D}" destId="{089CDE45-11B4-4C7A-8922-4C815915711C}" srcOrd="0" destOrd="2" presId="urn:microsoft.com/office/officeart/2005/8/layout/hList2#1"/>
    <dgm:cxn modelId="{E3302E94-69BC-49E8-842A-E086E1F61FED}" srcId="{E713F519-31FE-44B3-81EB-4199C3AF43F5}" destId="{9E08C4F7-8BCC-40F9-9708-9AF9392B478B}" srcOrd="0" destOrd="0" parTransId="{7BF3BDB8-C180-43CD-BD1A-8EC14E70A156}" sibTransId="{907A6A64-5CE3-448A-8846-161A2BB0CFB6}"/>
    <dgm:cxn modelId="{18DF6980-2FFB-4552-9E19-BB151694BF05}" srcId="{07F89D09-2762-43B4-A394-2E94EC8B16B7}" destId="{DBC0FBE4-CE33-4BB5-80D2-55A69C84F5A6}" srcOrd="2" destOrd="0" parTransId="{6890CEE6-E48E-4922-B96B-B306B0BFDB7B}" sibTransId="{055C780D-4B7B-42B5-823E-557DA88E4563}"/>
    <dgm:cxn modelId="{996D69E7-ADA1-4585-B6F9-F850B6B98080}" type="presOf" srcId="{EA0654E9-B765-428F-A064-993A876CDC49}" destId="{022EDABE-14EF-4927-91FF-11751F517A2F}" srcOrd="0" destOrd="3" presId="urn:microsoft.com/office/officeart/2005/8/layout/hList2#1"/>
    <dgm:cxn modelId="{CD35BCCC-8D1A-4BD8-AEB2-3B8402CCB50A}" type="presOf" srcId="{72D3A47A-C3BA-411C-8FB1-2D629949819A}" destId="{51941E6F-5159-4266-A303-8CC442036D56}" srcOrd="0" destOrd="0" presId="urn:microsoft.com/office/officeart/2005/8/layout/hList2#1"/>
    <dgm:cxn modelId="{32AC3368-6A14-4956-B0D6-7103282F9257}" type="presOf" srcId="{2A67504E-6E1B-49E5-9F19-4D88C17B2B4C}" destId="{21DD9162-5630-4971-BBB7-DB14613CCE12}" srcOrd="0" destOrd="4" presId="urn:microsoft.com/office/officeart/2005/8/layout/hList2#1"/>
    <dgm:cxn modelId="{5A7131F9-7D3C-41CC-9D3B-FF07725FDFFD}" type="presOf" srcId="{65768CE5-97EC-438D-B0A1-D6FA8551AC87}" destId="{022EDABE-14EF-4927-91FF-11751F517A2F}" srcOrd="0" destOrd="0" presId="urn:microsoft.com/office/officeart/2005/8/layout/hList2#1"/>
    <dgm:cxn modelId="{C32DD868-F96D-4B45-AF5D-8F232ACD3559}" srcId="{9E08C4F7-8BCC-40F9-9708-9AF9392B478B}" destId="{26354C72-3178-45A0-B8FD-FF997321E4C6}" srcOrd="1" destOrd="0" parTransId="{BBF83DD1-E022-4C47-9367-8A30710BA918}" sibTransId="{74EF0DC2-7369-4B9C-9228-C32F4B8AF103}"/>
    <dgm:cxn modelId="{781AA949-1BFE-4FDD-90E9-35C7505395DD}" srcId="{72D3A47A-C3BA-411C-8FB1-2D629949819A}" destId="{B39A3872-C479-4C1F-80D3-F6485FA2E6E9}" srcOrd="3" destOrd="0" parTransId="{A6C99FAD-AF9A-4C73-8774-98C568FE5A57}" sibTransId="{1019A261-7B74-4100-AFB6-197294632F05}"/>
    <dgm:cxn modelId="{32B0A67B-9C74-4452-9998-5F46A5F42E55}" type="presOf" srcId="{26354C72-3178-45A0-B8FD-FF997321E4C6}" destId="{8C2241AA-9CE2-4FD8-B430-922DF90BF9FB}" srcOrd="0" destOrd="1" presId="urn:microsoft.com/office/officeart/2005/8/layout/hList2#1"/>
    <dgm:cxn modelId="{A24C2E0C-54D8-4DB2-A8D5-FD6ED2C2EB39}" srcId="{5D8E6685-DEB4-4931-BE98-269A9BD036CE}" destId="{23F82CAE-3B43-4CF3-9175-0B96018328D0}" srcOrd="5" destOrd="0" parTransId="{F9799B05-7C6A-4583-9D74-6AC4951DA134}" sibTransId="{AF08AA72-B3F4-4B08-8EB2-939266E8AA08}"/>
    <dgm:cxn modelId="{0BC649D8-329D-4D8C-98C2-86F27F14B865}" type="presOf" srcId="{2FC80802-19E9-4F9A-A668-01D48768E763}" destId="{8C2241AA-9CE2-4FD8-B430-922DF90BF9FB}" srcOrd="0" destOrd="3" presId="urn:microsoft.com/office/officeart/2005/8/layout/hList2#1"/>
    <dgm:cxn modelId="{6CD7B64C-F5CF-4128-A5D4-81DDD2E53F03}" type="presOf" srcId="{23F82CAE-3B43-4CF3-9175-0B96018328D0}" destId="{022EDABE-14EF-4927-91FF-11751F517A2F}" srcOrd="0" destOrd="5" presId="urn:microsoft.com/office/officeart/2005/8/layout/hList2#1"/>
    <dgm:cxn modelId="{D98BF507-E245-4B17-8234-CEAA2968C231}" srcId="{5D8E6685-DEB4-4931-BE98-269A9BD036CE}" destId="{DC5B9FA4-9D6A-4788-AB19-DE45FD2DC318}" srcOrd="1" destOrd="0" parTransId="{BE8A4A47-975B-4117-A4BE-87B922810FB7}" sibTransId="{C4C750DB-03A4-4B35-8565-D9F667837A27}"/>
    <dgm:cxn modelId="{21C650CC-B234-474E-9479-57A1F10C8D02}" type="presOf" srcId="{DC5B9FA4-9D6A-4788-AB19-DE45FD2DC318}" destId="{022EDABE-14EF-4927-91FF-11751F517A2F}" srcOrd="0" destOrd="1" presId="urn:microsoft.com/office/officeart/2005/8/layout/hList2#1"/>
    <dgm:cxn modelId="{3755642A-9835-4175-B2FB-85263A919D7E}" srcId="{72D3A47A-C3BA-411C-8FB1-2D629949819A}" destId="{65EFC02D-3D52-4BB6-B42B-984188F3E38D}" srcOrd="2" destOrd="0" parTransId="{D95B02FC-B531-43A0-983F-969BD36A1B8E}" sibTransId="{9C9CEDC1-9A5A-4318-93C6-AE3C3CD4AAC9}"/>
    <dgm:cxn modelId="{539B1C1A-42E9-4070-8262-B97AE4AA18AE}" type="presOf" srcId="{8631E60B-E3EF-4C41-B736-B4C6B342B398}" destId="{022EDABE-14EF-4927-91FF-11751F517A2F}" srcOrd="0" destOrd="2" presId="urn:microsoft.com/office/officeart/2005/8/layout/hList2#1"/>
    <dgm:cxn modelId="{46C48DC9-A103-4C31-AA09-70989A65E58B}" srcId="{07F89D09-2762-43B4-A394-2E94EC8B16B7}" destId="{2A67504E-6E1B-49E5-9F19-4D88C17B2B4C}" srcOrd="4" destOrd="0" parTransId="{52ABE7AA-B696-4FFB-8D6F-686A9E0ADE68}" sibTransId="{CEF826A8-5A5C-4BCD-A4E4-97D5A27659B5}"/>
    <dgm:cxn modelId="{56E23539-3F00-4717-BF3E-1B51646CED10}" type="presOf" srcId="{E713F519-31FE-44B3-81EB-4199C3AF43F5}" destId="{D4358141-41FA-4700-9531-9DD1F3B7C05B}" srcOrd="0" destOrd="0" presId="urn:microsoft.com/office/officeart/2005/8/layout/hList2#1"/>
    <dgm:cxn modelId="{0DFD8393-BEB2-40DB-B56F-CFCD66D70216}" type="presOf" srcId="{07F89D09-2762-43B4-A394-2E94EC8B16B7}" destId="{3FF983A7-48E1-4598-95B2-7977A98D8FA4}" srcOrd="0" destOrd="0" presId="urn:microsoft.com/office/officeart/2005/8/layout/hList2#1"/>
    <dgm:cxn modelId="{52560F04-787F-41B7-9F5A-0942402FD991}" type="presOf" srcId="{B39A3872-C479-4C1F-80D3-F6485FA2E6E9}" destId="{089CDE45-11B4-4C7A-8922-4C815915711C}" srcOrd="0" destOrd="3" presId="urn:microsoft.com/office/officeart/2005/8/layout/hList2#1"/>
    <dgm:cxn modelId="{B99E6390-3E35-4FE5-BDFC-677873897526}" type="presOf" srcId="{B147954B-81ED-445B-BF3C-029B0DE9B8FE}" destId="{21DD9162-5630-4971-BBB7-DB14613CCE12}" srcOrd="0" destOrd="1" presId="urn:microsoft.com/office/officeart/2005/8/layout/hList2#1"/>
    <dgm:cxn modelId="{D400F7D6-8A5F-4F65-94B7-404B336AA756}" srcId="{07F89D09-2762-43B4-A394-2E94EC8B16B7}" destId="{FFBA8C65-AF2C-422D-818C-E61CF2939645}" srcOrd="3" destOrd="0" parTransId="{ED57B96B-EB74-45C7-AAD3-F0A9B4092B80}" sibTransId="{9F8972BD-628E-41A2-8B4C-994CA7F31AC7}"/>
    <dgm:cxn modelId="{6F0C6AAD-A9A5-4EDA-82F0-3FA5565E68BC}" srcId="{72D3A47A-C3BA-411C-8FB1-2D629949819A}" destId="{D919D8CF-B1EC-4CBE-BD72-8EB5A88D6DFE}" srcOrd="1" destOrd="0" parTransId="{A5ADC73B-C75B-4171-AF08-EB00DB4571E4}" sibTransId="{4E8E07F3-DBF2-4D8C-823D-912D10D7723F}"/>
    <dgm:cxn modelId="{733DBBD8-BC10-4DB6-8EC1-83CD238F3286}" type="presOf" srcId="{995A5CDF-EC47-4091-8CCC-BC1F994D9CD2}" destId="{8C2241AA-9CE2-4FD8-B430-922DF90BF9FB}" srcOrd="0" destOrd="4" presId="urn:microsoft.com/office/officeart/2005/8/layout/hList2#1"/>
    <dgm:cxn modelId="{3BFB073A-C5C7-474F-98D6-970E1CB7030E}" srcId="{5D8E6685-DEB4-4931-BE98-269A9BD036CE}" destId="{65768CE5-97EC-438D-B0A1-D6FA8551AC87}" srcOrd="0" destOrd="0" parTransId="{70AD2312-7C5C-4344-ACDF-DC26261CC144}" sibTransId="{EE903CB9-3C59-4BA6-B975-7BEB2099ECF0}"/>
    <dgm:cxn modelId="{5F788605-5A2B-4E61-8F89-B6174CAEFC07}" type="presOf" srcId="{5D8E6685-DEB4-4931-BE98-269A9BD036CE}" destId="{156E3A1C-B2AE-40F6-A6B4-45BEF8E0A700}" srcOrd="0" destOrd="0" presId="urn:microsoft.com/office/officeart/2005/8/layout/hList2#1"/>
    <dgm:cxn modelId="{F0EB64EE-124F-4128-890A-39181C8DC9AA}" type="presOf" srcId="{DBC0FBE4-CE33-4BB5-80D2-55A69C84F5A6}" destId="{21DD9162-5630-4971-BBB7-DB14613CCE12}" srcOrd="0" destOrd="2" presId="urn:microsoft.com/office/officeart/2005/8/layout/hList2#1"/>
    <dgm:cxn modelId="{B6D5062D-7C81-460F-9414-7891AFBFD388}" type="presOf" srcId="{43FD5A61-BD32-41AD-93AB-3023EBFD5E1A}" destId="{21DD9162-5630-4971-BBB7-DB14613CCE12}" srcOrd="0" destOrd="0" presId="urn:microsoft.com/office/officeart/2005/8/layout/hList2#1"/>
    <dgm:cxn modelId="{87069363-8671-4E3A-84CC-B37DFF4A0885}" srcId="{5D8E6685-DEB4-4931-BE98-269A9BD036CE}" destId="{8631E60B-E3EF-4C41-B736-B4C6B342B398}" srcOrd="2" destOrd="0" parTransId="{4A523B15-88CC-4B58-851D-0F128E3A3D66}" sibTransId="{DDA0BDCC-3154-4226-A5A5-16F5CF294B4F}"/>
    <dgm:cxn modelId="{56A69F4E-A4B9-4A6E-BD81-359AC1644E6F}" type="presParOf" srcId="{D4358141-41FA-4700-9531-9DD1F3B7C05B}" destId="{1B0B979A-AC8A-4201-B76B-6A5587204B44}" srcOrd="0" destOrd="0" presId="urn:microsoft.com/office/officeart/2005/8/layout/hList2#1"/>
    <dgm:cxn modelId="{C1FE0BAE-6747-4148-938E-228C8C2D9F4F}" type="presParOf" srcId="{1B0B979A-AC8A-4201-B76B-6A5587204B44}" destId="{05E20E61-BA01-49F7-89C9-CB2A262CCD20}" srcOrd="0" destOrd="0" presId="urn:microsoft.com/office/officeart/2005/8/layout/hList2#1"/>
    <dgm:cxn modelId="{816218CB-BA26-421C-AB1F-66773AA1581B}" type="presParOf" srcId="{1B0B979A-AC8A-4201-B76B-6A5587204B44}" destId="{8C2241AA-9CE2-4FD8-B430-922DF90BF9FB}" srcOrd="1" destOrd="0" presId="urn:microsoft.com/office/officeart/2005/8/layout/hList2#1"/>
    <dgm:cxn modelId="{856B9E81-EC00-4EBB-82F2-967ADA64CB0A}" type="presParOf" srcId="{1B0B979A-AC8A-4201-B76B-6A5587204B44}" destId="{33793662-4145-47B3-B9E1-93FBE797F96B}" srcOrd="2" destOrd="0" presId="urn:microsoft.com/office/officeart/2005/8/layout/hList2#1"/>
    <dgm:cxn modelId="{C05156BD-884A-4DDB-8C87-AD3EB6C30CAD}" type="presParOf" srcId="{D4358141-41FA-4700-9531-9DD1F3B7C05B}" destId="{77701FFA-8AE9-404B-835E-8833DA92654D}" srcOrd="1" destOrd="0" presId="urn:microsoft.com/office/officeart/2005/8/layout/hList2#1"/>
    <dgm:cxn modelId="{739C4E15-308E-4238-B342-5F663A99FEF4}" type="presParOf" srcId="{D4358141-41FA-4700-9531-9DD1F3B7C05B}" destId="{ABAFC3EC-9E79-4704-AD88-D6A7F5891049}" srcOrd="2" destOrd="0" presId="urn:microsoft.com/office/officeart/2005/8/layout/hList2#1"/>
    <dgm:cxn modelId="{74601DC7-52D7-4E43-892D-D40F5F7DC264}" type="presParOf" srcId="{ABAFC3EC-9E79-4704-AD88-D6A7F5891049}" destId="{4C729148-6709-4891-871B-2E4906CB7AF8}" srcOrd="0" destOrd="0" presId="urn:microsoft.com/office/officeart/2005/8/layout/hList2#1"/>
    <dgm:cxn modelId="{33C6AB57-AA8B-4F4D-82C5-10E5A7D76AED}" type="presParOf" srcId="{ABAFC3EC-9E79-4704-AD88-D6A7F5891049}" destId="{022EDABE-14EF-4927-91FF-11751F517A2F}" srcOrd="1" destOrd="0" presId="urn:microsoft.com/office/officeart/2005/8/layout/hList2#1"/>
    <dgm:cxn modelId="{DCAD5D04-5468-4DD5-8968-48891EFAE586}" type="presParOf" srcId="{ABAFC3EC-9E79-4704-AD88-D6A7F5891049}" destId="{156E3A1C-B2AE-40F6-A6B4-45BEF8E0A700}" srcOrd="2" destOrd="0" presId="urn:microsoft.com/office/officeart/2005/8/layout/hList2#1"/>
    <dgm:cxn modelId="{CE951536-19F8-4FE7-BEF4-D127E3216A64}" type="presParOf" srcId="{D4358141-41FA-4700-9531-9DD1F3B7C05B}" destId="{FB75D454-68C6-4B8A-869C-921A5B4F1D0B}" srcOrd="3" destOrd="0" presId="urn:microsoft.com/office/officeart/2005/8/layout/hList2#1"/>
    <dgm:cxn modelId="{982CB7EA-81EA-44D5-ADCC-210A19AFF5FA}" type="presParOf" srcId="{D4358141-41FA-4700-9531-9DD1F3B7C05B}" destId="{79ED17FD-7A9C-47FA-9613-3D2626D2D5BA}" srcOrd="4" destOrd="0" presId="urn:microsoft.com/office/officeart/2005/8/layout/hList2#1"/>
    <dgm:cxn modelId="{83599976-ADD4-4A08-8277-48C1525E8118}" type="presParOf" srcId="{79ED17FD-7A9C-47FA-9613-3D2626D2D5BA}" destId="{247AAD46-EAA2-40EF-A086-11AE02228348}" srcOrd="0" destOrd="0" presId="urn:microsoft.com/office/officeart/2005/8/layout/hList2#1"/>
    <dgm:cxn modelId="{A55587A7-CD8C-4A27-86F1-CAB128B8E6D0}" type="presParOf" srcId="{79ED17FD-7A9C-47FA-9613-3D2626D2D5BA}" destId="{21DD9162-5630-4971-BBB7-DB14613CCE12}" srcOrd="1" destOrd="0" presId="urn:microsoft.com/office/officeart/2005/8/layout/hList2#1"/>
    <dgm:cxn modelId="{7E645F9A-99DF-459B-9CF4-AB600DDD90CC}" type="presParOf" srcId="{79ED17FD-7A9C-47FA-9613-3D2626D2D5BA}" destId="{3FF983A7-48E1-4598-95B2-7977A98D8FA4}" srcOrd="2" destOrd="0" presId="urn:microsoft.com/office/officeart/2005/8/layout/hList2#1"/>
    <dgm:cxn modelId="{AEAF72AB-8CEF-499C-8A8F-11BB1C30B297}" type="presParOf" srcId="{D4358141-41FA-4700-9531-9DD1F3B7C05B}" destId="{66039983-8800-4F1B-961B-1DB65047BE6A}" srcOrd="5" destOrd="0" presId="urn:microsoft.com/office/officeart/2005/8/layout/hList2#1"/>
    <dgm:cxn modelId="{C5A02CD6-06AC-403B-978A-D9608FFBC1F3}" type="presParOf" srcId="{D4358141-41FA-4700-9531-9DD1F3B7C05B}" destId="{49349028-1C74-4760-81A6-FB450C116C52}" srcOrd="6" destOrd="0" presId="urn:microsoft.com/office/officeart/2005/8/layout/hList2#1"/>
    <dgm:cxn modelId="{EBC4FAFC-6262-4BFC-B18D-96D0BC659618}" type="presParOf" srcId="{49349028-1C74-4760-81A6-FB450C116C52}" destId="{5F78A342-2CD4-452A-970F-50AB3B49FA2A}" srcOrd="0" destOrd="0" presId="urn:microsoft.com/office/officeart/2005/8/layout/hList2#1"/>
    <dgm:cxn modelId="{9C0BCBAA-BA2C-4139-A08D-E6EA39F6F4D6}" type="presParOf" srcId="{49349028-1C74-4760-81A6-FB450C116C52}" destId="{089CDE45-11B4-4C7A-8922-4C815915711C}" srcOrd="1" destOrd="0" presId="urn:microsoft.com/office/officeart/2005/8/layout/hList2#1"/>
    <dgm:cxn modelId="{D01B151A-2F76-498A-AB40-989C489586B8}" type="presParOf" srcId="{49349028-1C74-4760-81A6-FB450C116C52}" destId="{51941E6F-5159-4266-A303-8CC442036D56}" srcOrd="2" destOrd="0" presId="urn:microsoft.com/office/officeart/2005/8/layout/hList2#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65DC9-9CAD-410F-8208-B5B708887192}" type="doc">
      <dgm:prSet loTypeId="urn:microsoft.com/office/officeart/2005/8/layout/process4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2D639731-68ED-4A78-ADE6-D2809F99B88A}">
      <dgm:prSet phldrT="[Text]" custT="1"/>
      <dgm:spPr/>
      <dgm:t>
        <a:bodyPr/>
        <a:lstStyle/>
        <a:p>
          <a:r>
            <a:rPr lang="en-US" sz="1100" dirty="0" smtClean="0"/>
            <a:t>Evaluate Territory Collapse scenarios</a:t>
          </a:r>
          <a:endParaRPr lang="en-US" sz="1100" dirty="0"/>
        </a:p>
      </dgm:t>
    </dgm:pt>
    <dgm:pt modelId="{60F39EE7-60A3-4DBA-8FB3-366DE0252C37}" type="parTrans" cxnId="{1A00F609-2006-496C-BAE9-BEC6253D6111}">
      <dgm:prSet/>
      <dgm:spPr/>
      <dgm:t>
        <a:bodyPr/>
        <a:lstStyle/>
        <a:p>
          <a:endParaRPr lang="en-US" sz="1100"/>
        </a:p>
      </dgm:t>
    </dgm:pt>
    <dgm:pt modelId="{D7D11EE5-5BDE-4A17-9B02-373DC784B986}" type="sibTrans" cxnId="{1A00F609-2006-496C-BAE9-BEC6253D6111}">
      <dgm:prSet/>
      <dgm:spPr/>
      <dgm:t>
        <a:bodyPr/>
        <a:lstStyle/>
        <a:p>
          <a:endParaRPr lang="en-US" sz="1100"/>
        </a:p>
      </dgm:t>
    </dgm:pt>
    <dgm:pt modelId="{09E8664C-A9CC-4558-B7F4-B879C869B635}">
      <dgm:prSet phldrT="[Text]" custT="1"/>
      <dgm:spPr/>
      <dgm:t>
        <a:bodyPr/>
        <a:lstStyle/>
        <a:p>
          <a:r>
            <a:rPr lang="en-US" sz="1100" dirty="0" smtClean="0"/>
            <a:t>Analyze territory workload balance scenarios</a:t>
          </a:r>
          <a:endParaRPr lang="en-US" sz="1100" dirty="0"/>
        </a:p>
      </dgm:t>
    </dgm:pt>
    <dgm:pt modelId="{370E4747-AC17-4C1D-9344-5283EA4DF284}" type="parTrans" cxnId="{088597E3-BCCA-46B9-AC95-249EF8152830}">
      <dgm:prSet/>
      <dgm:spPr/>
      <dgm:t>
        <a:bodyPr/>
        <a:lstStyle/>
        <a:p>
          <a:endParaRPr lang="en-US" sz="1100"/>
        </a:p>
      </dgm:t>
    </dgm:pt>
    <dgm:pt modelId="{2F35E258-3DEC-4E30-B53A-BE07358B1F9D}" type="sibTrans" cxnId="{088597E3-BCCA-46B9-AC95-249EF8152830}">
      <dgm:prSet/>
      <dgm:spPr/>
      <dgm:t>
        <a:bodyPr/>
        <a:lstStyle/>
        <a:p>
          <a:endParaRPr lang="en-US" sz="1100"/>
        </a:p>
      </dgm:t>
    </dgm:pt>
    <dgm:pt modelId="{B5E183F3-3135-4641-B56C-ECD5C5823018}">
      <dgm:prSet phldrT="[Text]" custT="1"/>
      <dgm:spPr/>
      <dgm:t>
        <a:bodyPr/>
        <a:lstStyle/>
        <a:p>
          <a:r>
            <a:rPr lang="en-US" sz="1050" dirty="0" smtClean="0"/>
            <a:t>Collapse and retain territories based on workload balance</a:t>
          </a:r>
          <a:endParaRPr lang="en-US" sz="1050" dirty="0"/>
        </a:p>
      </dgm:t>
    </dgm:pt>
    <dgm:pt modelId="{2BE15A0B-5D6A-4DB4-BA6E-3095A5B77E39}" type="parTrans" cxnId="{C1745904-F8B8-4FBA-B9ED-775855DBB658}">
      <dgm:prSet/>
      <dgm:spPr/>
      <dgm:t>
        <a:bodyPr/>
        <a:lstStyle/>
        <a:p>
          <a:endParaRPr lang="en-US" sz="1100"/>
        </a:p>
      </dgm:t>
    </dgm:pt>
    <dgm:pt modelId="{996BF77D-1E02-4890-998B-875DF5D77214}" type="sibTrans" cxnId="{C1745904-F8B8-4FBA-B9ED-775855DBB658}">
      <dgm:prSet/>
      <dgm:spPr/>
      <dgm:t>
        <a:bodyPr/>
        <a:lstStyle/>
        <a:p>
          <a:endParaRPr lang="en-US" sz="1100"/>
        </a:p>
      </dgm:t>
    </dgm:pt>
    <dgm:pt modelId="{AEB5A376-8E67-4830-928C-808C6D8B43EF}">
      <dgm:prSet phldrT="[Text]" custT="1"/>
      <dgm:spPr/>
      <dgm:t>
        <a:bodyPr/>
        <a:lstStyle/>
        <a:p>
          <a:r>
            <a:rPr lang="en-US" sz="1100" dirty="0" smtClean="0"/>
            <a:t>Disruption analysis</a:t>
          </a:r>
          <a:endParaRPr lang="en-US" sz="1100" dirty="0"/>
        </a:p>
      </dgm:t>
    </dgm:pt>
    <dgm:pt modelId="{72E833C6-CD9E-448D-9060-EFA6A89E7FB9}" type="parTrans" cxnId="{9F34464F-D5F9-499F-B0C3-ED38DCFC1F44}">
      <dgm:prSet/>
      <dgm:spPr/>
      <dgm:t>
        <a:bodyPr/>
        <a:lstStyle/>
        <a:p>
          <a:endParaRPr lang="en-US" sz="1100"/>
        </a:p>
      </dgm:t>
    </dgm:pt>
    <dgm:pt modelId="{D125CDDB-5870-48E9-AC45-E53B0F5E59E3}" type="sibTrans" cxnId="{9F34464F-D5F9-499F-B0C3-ED38DCFC1F44}">
      <dgm:prSet/>
      <dgm:spPr/>
      <dgm:t>
        <a:bodyPr/>
        <a:lstStyle/>
        <a:p>
          <a:endParaRPr lang="en-US" sz="1100"/>
        </a:p>
      </dgm:t>
    </dgm:pt>
    <dgm:pt modelId="{C1A61633-3768-4DC0-8114-D17533040A4C}">
      <dgm:prSet phldrT="[Text]" custT="1"/>
      <dgm:spPr/>
      <dgm:t>
        <a:bodyPr/>
        <a:lstStyle/>
        <a:p>
          <a:r>
            <a:rPr lang="en-US" sz="1000" dirty="0" smtClean="0"/>
            <a:t>Perform customer disruption analysis due to territory collapse</a:t>
          </a:r>
          <a:endParaRPr lang="en-US" sz="1000" dirty="0"/>
        </a:p>
      </dgm:t>
    </dgm:pt>
    <dgm:pt modelId="{4B3605C0-9409-4657-ACB5-EBC98640D9BA}" type="parTrans" cxnId="{FFC9CBBF-150D-4B09-8081-A5B638F0409E}">
      <dgm:prSet/>
      <dgm:spPr/>
      <dgm:t>
        <a:bodyPr/>
        <a:lstStyle/>
        <a:p>
          <a:endParaRPr lang="en-US" sz="1100"/>
        </a:p>
      </dgm:t>
    </dgm:pt>
    <dgm:pt modelId="{AF790175-C917-416D-BE99-D0DB326FA661}" type="sibTrans" cxnId="{FFC9CBBF-150D-4B09-8081-A5B638F0409E}">
      <dgm:prSet/>
      <dgm:spPr/>
      <dgm:t>
        <a:bodyPr/>
        <a:lstStyle/>
        <a:p>
          <a:endParaRPr lang="en-US" sz="1100"/>
        </a:p>
      </dgm:t>
    </dgm:pt>
    <dgm:pt modelId="{B06E185A-85D6-45E4-BA35-68004663B065}">
      <dgm:prSet phldrT="[Text]" custT="1"/>
      <dgm:spPr/>
      <dgm:t>
        <a:bodyPr/>
        <a:lstStyle/>
        <a:p>
          <a:r>
            <a:rPr lang="en-US" sz="1050" dirty="0" smtClean="0"/>
            <a:t>Estimate territory sales and potential relationship</a:t>
          </a:r>
          <a:endParaRPr lang="en-US" sz="1050" dirty="0"/>
        </a:p>
      </dgm:t>
    </dgm:pt>
    <dgm:pt modelId="{40FCB08A-B9BA-4EB0-A203-7A8029DDF004}" type="sibTrans" cxnId="{05BD7DD5-860E-45F5-ABA9-64FD4D0B52A2}">
      <dgm:prSet/>
      <dgm:spPr/>
      <dgm:t>
        <a:bodyPr/>
        <a:lstStyle/>
        <a:p>
          <a:endParaRPr lang="en-US" sz="1100"/>
        </a:p>
      </dgm:t>
    </dgm:pt>
    <dgm:pt modelId="{5945F635-72E5-41B2-9FE5-18610761169D}" type="parTrans" cxnId="{05BD7DD5-860E-45F5-ABA9-64FD4D0B52A2}">
      <dgm:prSet/>
      <dgm:spPr/>
      <dgm:t>
        <a:bodyPr/>
        <a:lstStyle/>
        <a:p>
          <a:endParaRPr lang="en-US" sz="1100"/>
        </a:p>
      </dgm:t>
    </dgm:pt>
    <dgm:pt modelId="{E22A5BD1-8D79-4FA3-9A36-D9D37ED9E0D8}">
      <dgm:prSet phldrT="[Text]" custT="1"/>
      <dgm:spPr/>
      <dgm:t>
        <a:bodyPr/>
        <a:lstStyle/>
        <a:p>
          <a:r>
            <a:rPr lang="en-US" sz="1100" dirty="0" smtClean="0"/>
            <a:t>Sales leadership buy-in</a:t>
          </a:r>
          <a:endParaRPr lang="en-US" sz="1100" dirty="0"/>
        </a:p>
      </dgm:t>
    </dgm:pt>
    <dgm:pt modelId="{6504F312-3115-466D-AD64-57E5E6C25C3C}" type="parTrans" cxnId="{7CA9630D-0893-4CF7-841F-5E6A0F66CA89}">
      <dgm:prSet/>
      <dgm:spPr/>
      <dgm:t>
        <a:bodyPr/>
        <a:lstStyle/>
        <a:p>
          <a:endParaRPr lang="en-US"/>
        </a:p>
      </dgm:t>
    </dgm:pt>
    <dgm:pt modelId="{05524205-23DF-4395-889F-0EDFE88B12E3}" type="sibTrans" cxnId="{7CA9630D-0893-4CF7-841F-5E6A0F66CA89}">
      <dgm:prSet/>
      <dgm:spPr/>
      <dgm:t>
        <a:bodyPr/>
        <a:lstStyle/>
        <a:p>
          <a:endParaRPr lang="en-US"/>
        </a:p>
      </dgm:t>
    </dgm:pt>
    <dgm:pt modelId="{F31F1EC1-D74C-4F5A-824D-3715AAB73B21}">
      <dgm:prSet phldrT="[Text]" custT="1"/>
      <dgm:spPr/>
      <dgm:t>
        <a:bodyPr/>
        <a:lstStyle/>
        <a:p>
          <a:r>
            <a:rPr lang="en-US" sz="1000" dirty="0" smtClean="0"/>
            <a:t>Review proposed scenarios &amp; get sales force buy in</a:t>
          </a:r>
          <a:endParaRPr lang="en-US" sz="1000" dirty="0"/>
        </a:p>
      </dgm:t>
    </dgm:pt>
    <dgm:pt modelId="{8DD0E3E7-28B6-44D4-B3F1-074A0CD6F78F}" type="parTrans" cxnId="{772A4B22-B14D-4661-8D57-BAB45EB3F2DF}">
      <dgm:prSet/>
      <dgm:spPr/>
      <dgm:t>
        <a:bodyPr/>
        <a:lstStyle/>
        <a:p>
          <a:endParaRPr lang="en-US"/>
        </a:p>
      </dgm:t>
    </dgm:pt>
    <dgm:pt modelId="{B6BAF1D9-2350-421F-A67C-9B7E63FAA42C}" type="sibTrans" cxnId="{772A4B22-B14D-4661-8D57-BAB45EB3F2DF}">
      <dgm:prSet/>
      <dgm:spPr/>
      <dgm:t>
        <a:bodyPr/>
        <a:lstStyle/>
        <a:p>
          <a:endParaRPr lang="en-US"/>
        </a:p>
      </dgm:t>
    </dgm:pt>
    <dgm:pt modelId="{11E6F0F0-960B-48C5-BD5B-45F2AC216A29}" type="pres">
      <dgm:prSet presAssocID="{53565DC9-9CAD-410F-8208-B5B7088871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B81239-254A-420C-A4D7-9291D8CFACF0}" type="pres">
      <dgm:prSet presAssocID="{E22A5BD1-8D79-4FA3-9A36-D9D37ED9E0D8}" presName="boxAndChildren" presStyleCnt="0"/>
      <dgm:spPr/>
    </dgm:pt>
    <dgm:pt modelId="{5919D482-3CFB-4DBC-8ACE-F8BF3200C0EF}" type="pres">
      <dgm:prSet presAssocID="{E22A5BD1-8D79-4FA3-9A36-D9D37ED9E0D8}" presName="parentTextBox" presStyleLbl="node1" presStyleIdx="0" presStyleCnt="4"/>
      <dgm:spPr/>
      <dgm:t>
        <a:bodyPr/>
        <a:lstStyle/>
        <a:p>
          <a:endParaRPr lang="en-US"/>
        </a:p>
      </dgm:t>
    </dgm:pt>
    <dgm:pt modelId="{AC4FC94A-B2C4-468D-A57C-9EB9B7298A3D}" type="pres">
      <dgm:prSet presAssocID="{E22A5BD1-8D79-4FA3-9A36-D9D37ED9E0D8}" presName="entireBox" presStyleLbl="node1" presStyleIdx="0" presStyleCnt="4"/>
      <dgm:spPr/>
      <dgm:t>
        <a:bodyPr/>
        <a:lstStyle/>
        <a:p>
          <a:endParaRPr lang="en-US"/>
        </a:p>
      </dgm:t>
    </dgm:pt>
    <dgm:pt modelId="{869D5D49-B1DF-420C-A9FE-883EEACE66DE}" type="pres">
      <dgm:prSet presAssocID="{E22A5BD1-8D79-4FA3-9A36-D9D37ED9E0D8}" presName="descendantBox" presStyleCnt="0"/>
      <dgm:spPr/>
    </dgm:pt>
    <dgm:pt modelId="{DD5AD4CB-5740-450A-8760-7BD284B4F3F0}" type="pres">
      <dgm:prSet presAssocID="{F31F1EC1-D74C-4F5A-824D-3715AAB73B21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00368-5528-4712-8A24-ADDC236A9EDA}" type="pres">
      <dgm:prSet presAssocID="{D125CDDB-5870-48E9-AC45-E53B0F5E59E3}" presName="sp" presStyleCnt="0"/>
      <dgm:spPr/>
    </dgm:pt>
    <dgm:pt modelId="{5FA2E10D-A148-4B3D-89EA-6AE626A5FC77}" type="pres">
      <dgm:prSet presAssocID="{AEB5A376-8E67-4830-928C-808C6D8B43EF}" presName="arrowAndChildren" presStyleCnt="0"/>
      <dgm:spPr/>
    </dgm:pt>
    <dgm:pt modelId="{0432916C-8D51-4F67-A6CB-3FD924AF06BE}" type="pres">
      <dgm:prSet presAssocID="{AEB5A376-8E67-4830-928C-808C6D8B43EF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9AAE9FD1-419A-46D8-B428-7748C30BDC02}" type="pres">
      <dgm:prSet presAssocID="{AEB5A376-8E67-4830-928C-808C6D8B43EF}" presName="arrow" presStyleLbl="node1" presStyleIdx="1" presStyleCnt="4"/>
      <dgm:spPr/>
      <dgm:t>
        <a:bodyPr/>
        <a:lstStyle/>
        <a:p>
          <a:endParaRPr lang="en-US"/>
        </a:p>
      </dgm:t>
    </dgm:pt>
    <dgm:pt modelId="{82FB9C30-CC77-49CD-9170-B7E6F4C5027E}" type="pres">
      <dgm:prSet presAssocID="{AEB5A376-8E67-4830-928C-808C6D8B43EF}" presName="descendantArrow" presStyleCnt="0"/>
      <dgm:spPr/>
    </dgm:pt>
    <dgm:pt modelId="{2C026EB6-19E8-4ED0-B078-D6FC8B946DEE}" type="pres">
      <dgm:prSet presAssocID="{C1A61633-3768-4DC0-8114-D17533040A4C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F14A0-A4BF-4D0F-AF9A-D6DB70A704C0}" type="pres">
      <dgm:prSet presAssocID="{2F35E258-3DEC-4E30-B53A-BE07358B1F9D}" presName="sp" presStyleCnt="0"/>
      <dgm:spPr/>
    </dgm:pt>
    <dgm:pt modelId="{64D26402-B607-403B-8066-A8EE24672F72}" type="pres">
      <dgm:prSet presAssocID="{09E8664C-A9CC-4558-B7F4-B879C869B635}" presName="arrowAndChildren" presStyleCnt="0"/>
      <dgm:spPr/>
    </dgm:pt>
    <dgm:pt modelId="{A598F6AF-B242-47C5-8894-B61FC839ECE4}" type="pres">
      <dgm:prSet presAssocID="{09E8664C-A9CC-4558-B7F4-B879C869B635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631AB749-DAD9-4CCE-847D-B50DC3F037CB}" type="pres">
      <dgm:prSet presAssocID="{09E8664C-A9CC-4558-B7F4-B879C869B635}" presName="arrow" presStyleLbl="node1" presStyleIdx="2" presStyleCnt="4"/>
      <dgm:spPr/>
      <dgm:t>
        <a:bodyPr/>
        <a:lstStyle/>
        <a:p>
          <a:endParaRPr lang="en-US"/>
        </a:p>
      </dgm:t>
    </dgm:pt>
    <dgm:pt modelId="{0B223F6F-0B22-43C8-8D5F-FD1A9ABE87FB}" type="pres">
      <dgm:prSet presAssocID="{09E8664C-A9CC-4558-B7F4-B879C869B635}" presName="descendantArrow" presStyleCnt="0"/>
      <dgm:spPr/>
    </dgm:pt>
    <dgm:pt modelId="{1112BB26-87B0-47C7-BC87-022299E6B79A}" type="pres">
      <dgm:prSet presAssocID="{B5E183F3-3135-4641-B56C-ECD5C5823018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E1198-539B-4261-91D8-9AF36673403C}" type="pres">
      <dgm:prSet presAssocID="{D7D11EE5-5BDE-4A17-9B02-373DC784B986}" presName="sp" presStyleCnt="0"/>
      <dgm:spPr/>
    </dgm:pt>
    <dgm:pt modelId="{DDAAD765-D81C-4543-9145-1FD4702004E6}" type="pres">
      <dgm:prSet presAssocID="{2D639731-68ED-4A78-ADE6-D2809F99B88A}" presName="arrowAndChildren" presStyleCnt="0"/>
      <dgm:spPr/>
    </dgm:pt>
    <dgm:pt modelId="{6476938A-ED43-4B40-A1CA-44D93B91BE2E}" type="pres">
      <dgm:prSet presAssocID="{2D639731-68ED-4A78-ADE6-D2809F99B88A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FD383BC9-7E10-4F00-B7B4-FDDE2FF93B11}" type="pres">
      <dgm:prSet presAssocID="{2D639731-68ED-4A78-ADE6-D2809F99B88A}" presName="arrow" presStyleLbl="node1" presStyleIdx="3" presStyleCnt="4"/>
      <dgm:spPr/>
      <dgm:t>
        <a:bodyPr/>
        <a:lstStyle/>
        <a:p>
          <a:endParaRPr lang="en-US"/>
        </a:p>
      </dgm:t>
    </dgm:pt>
    <dgm:pt modelId="{2E6B4606-3979-4E49-B3C8-54A09622689C}" type="pres">
      <dgm:prSet presAssocID="{2D639731-68ED-4A78-ADE6-D2809F99B88A}" presName="descendantArrow" presStyleCnt="0"/>
      <dgm:spPr/>
    </dgm:pt>
    <dgm:pt modelId="{E687BF02-1E9A-4568-9A2F-1B6ED5F35469}" type="pres">
      <dgm:prSet presAssocID="{B06E185A-85D6-45E4-BA35-68004663B065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3E7CEE-62B9-407F-834B-C5FE561BF23E}" type="presOf" srcId="{2D639731-68ED-4A78-ADE6-D2809F99B88A}" destId="{6476938A-ED43-4B40-A1CA-44D93B91BE2E}" srcOrd="0" destOrd="0" presId="urn:microsoft.com/office/officeart/2005/8/layout/process4"/>
    <dgm:cxn modelId="{B0416ED7-4859-43BA-9D3F-DF51C26D3EDC}" type="presOf" srcId="{B06E185A-85D6-45E4-BA35-68004663B065}" destId="{E687BF02-1E9A-4568-9A2F-1B6ED5F35469}" srcOrd="0" destOrd="0" presId="urn:microsoft.com/office/officeart/2005/8/layout/process4"/>
    <dgm:cxn modelId="{10810229-BC36-4443-A630-46A2E6026794}" type="presOf" srcId="{AEB5A376-8E67-4830-928C-808C6D8B43EF}" destId="{0432916C-8D51-4F67-A6CB-3FD924AF06BE}" srcOrd="0" destOrd="0" presId="urn:microsoft.com/office/officeart/2005/8/layout/process4"/>
    <dgm:cxn modelId="{1A00F609-2006-496C-BAE9-BEC6253D6111}" srcId="{53565DC9-9CAD-410F-8208-B5B708887192}" destId="{2D639731-68ED-4A78-ADE6-D2809F99B88A}" srcOrd="0" destOrd="0" parTransId="{60F39EE7-60A3-4DBA-8FB3-366DE0252C37}" sibTransId="{D7D11EE5-5BDE-4A17-9B02-373DC784B986}"/>
    <dgm:cxn modelId="{AA3E9220-3232-4CB4-818D-25D1B8D7FFC2}" type="presOf" srcId="{F31F1EC1-D74C-4F5A-824D-3715AAB73B21}" destId="{DD5AD4CB-5740-450A-8760-7BD284B4F3F0}" srcOrd="0" destOrd="0" presId="urn:microsoft.com/office/officeart/2005/8/layout/process4"/>
    <dgm:cxn modelId="{EF8F8B42-675B-4422-8D9A-05D64F24AD93}" type="presOf" srcId="{C1A61633-3768-4DC0-8114-D17533040A4C}" destId="{2C026EB6-19E8-4ED0-B078-D6FC8B946DEE}" srcOrd="0" destOrd="0" presId="urn:microsoft.com/office/officeart/2005/8/layout/process4"/>
    <dgm:cxn modelId="{A82A2001-2A23-4EDA-8110-B521EDCAFE8F}" type="presOf" srcId="{2D639731-68ED-4A78-ADE6-D2809F99B88A}" destId="{FD383BC9-7E10-4F00-B7B4-FDDE2FF93B11}" srcOrd="1" destOrd="0" presId="urn:microsoft.com/office/officeart/2005/8/layout/process4"/>
    <dgm:cxn modelId="{FFC9CBBF-150D-4B09-8081-A5B638F0409E}" srcId="{AEB5A376-8E67-4830-928C-808C6D8B43EF}" destId="{C1A61633-3768-4DC0-8114-D17533040A4C}" srcOrd="0" destOrd="0" parTransId="{4B3605C0-9409-4657-ACB5-EBC98640D9BA}" sibTransId="{AF790175-C917-416D-BE99-D0DB326FA661}"/>
    <dgm:cxn modelId="{C1745904-F8B8-4FBA-B9ED-775855DBB658}" srcId="{09E8664C-A9CC-4558-B7F4-B879C869B635}" destId="{B5E183F3-3135-4641-B56C-ECD5C5823018}" srcOrd="0" destOrd="0" parTransId="{2BE15A0B-5D6A-4DB4-BA6E-3095A5B77E39}" sibTransId="{996BF77D-1E02-4890-998B-875DF5D77214}"/>
    <dgm:cxn modelId="{97C231ED-15F7-4740-9A09-0B837804A2D6}" type="presOf" srcId="{09E8664C-A9CC-4558-B7F4-B879C869B635}" destId="{A598F6AF-B242-47C5-8894-B61FC839ECE4}" srcOrd="0" destOrd="0" presId="urn:microsoft.com/office/officeart/2005/8/layout/process4"/>
    <dgm:cxn modelId="{7CA9630D-0893-4CF7-841F-5E6A0F66CA89}" srcId="{53565DC9-9CAD-410F-8208-B5B708887192}" destId="{E22A5BD1-8D79-4FA3-9A36-D9D37ED9E0D8}" srcOrd="3" destOrd="0" parTransId="{6504F312-3115-466D-AD64-57E5E6C25C3C}" sibTransId="{05524205-23DF-4395-889F-0EDFE88B12E3}"/>
    <dgm:cxn modelId="{9F34464F-D5F9-499F-B0C3-ED38DCFC1F44}" srcId="{53565DC9-9CAD-410F-8208-B5B708887192}" destId="{AEB5A376-8E67-4830-928C-808C6D8B43EF}" srcOrd="2" destOrd="0" parTransId="{72E833C6-CD9E-448D-9060-EFA6A89E7FB9}" sibTransId="{D125CDDB-5870-48E9-AC45-E53B0F5E59E3}"/>
    <dgm:cxn modelId="{AA7B7AC0-684B-481F-A64F-A58FC4F5B069}" type="presOf" srcId="{AEB5A376-8E67-4830-928C-808C6D8B43EF}" destId="{9AAE9FD1-419A-46D8-B428-7748C30BDC02}" srcOrd="1" destOrd="0" presId="urn:microsoft.com/office/officeart/2005/8/layout/process4"/>
    <dgm:cxn modelId="{D63A2C36-EC7A-4FAA-87CB-EAF4E5154CEC}" type="presOf" srcId="{09E8664C-A9CC-4558-B7F4-B879C869B635}" destId="{631AB749-DAD9-4CCE-847D-B50DC3F037CB}" srcOrd="1" destOrd="0" presId="urn:microsoft.com/office/officeart/2005/8/layout/process4"/>
    <dgm:cxn modelId="{05BD7DD5-860E-45F5-ABA9-64FD4D0B52A2}" srcId="{2D639731-68ED-4A78-ADE6-D2809F99B88A}" destId="{B06E185A-85D6-45E4-BA35-68004663B065}" srcOrd="0" destOrd="0" parTransId="{5945F635-72E5-41B2-9FE5-18610761169D}" sibTransId="{40FCB08A-B9BA-4EB0-A203-7A8029DDF004}"/>
    <dgm:cxn modelId="{088597E3-BCCA-46B9-AC95-249EF8152830}" srcId="{53565DC9-9CAD-410F-8208-B5B708887192}" destId="{09E8664C-A9CC-4558-B7F4-B879C869B635}" srcOrd="1" destOrd="0" parTransId="{370E4747-AC17-4C1D-9344-5283EA4DF284}" sibTransId="{2F35E258-3DEC-4E30-B53A-BE07358B1F9D}"/>
    <dgm:cxn modelId="{D7F29419-8251-427C-8F6F-FB56EDAE62C4}" type="presOf" srcId="{E22A5BD1-8D79-4FA3-9A36-D9D37ED9E0D8}" destId="{5919D482-3CFB-4DBC-8ACE-F8BF3200C0EF}" srcOrd="0" destOrd="0" presId="urn:microsoft.com/office/officeart/2005/8/layout/process4"/>
    <dgm:cxn modelId="{772A4B22-B14D-4661-8D57-BAB45EB3F2DF}" srcId="{E22A5BD1-8D79-4FA3-9A36-D9D37ED9E0D8}" destId="{F31F1EC1-D74C-4F5A-824D-3715AAB73B21}" srcOrd="0" destOrd="0" parTransId="{8DD0E3E7-28B6-44D4-B3F1-074A0CD6F78F}" sibTransId="{B6BAF1D9-2350-421F-A67C-9B7E63FAA42C}"/>
    <dgm:cxn modelId="{0ED0C1C7-930B-4E28-91ED-BF01AA1DD5A2}" type="presOf" srcId="{E22A5BD1-8D79-4FA3-9A36-D9D37ED9E0D8}" destId="{AC4FC94A-B2C4-468D-A57C-9EB9B7298A3D}" srcOrd="1" destOrd="0" presId="urn:microsoft.com/office/officeart/2005/8/layout/process4"/>
    <dgm:cxn modelId="{BBD7F341-3FC0-432A-A1F8-3FA662FA3A87}" type="presOf" srcId="{B5E183F3-3135-4641-B56C-ECD5C5823018}" destId="{1112BB26-87B0-47C7-BC87-022299E6B79A}" srcOrd="0" destOrd="0" presId="urn:microsoft.com/office/officeart/2005/8/layout/process4"/>
    <dgm:cxn modelId="{67DFB4A8-492D-46B0-97B6-919962DA6A87}" type="presOf" srcId="{53565DC9-9CAD-410F-8208-B5B708887192}" destId="{11E6F0F0-960B-48C5-BD5B-45F2AC216A29}" srcOrd="0" destOrd="0" presId="urn:microsoft.com/office/officeart/2005/8/layout/process4"/>
    <dgm:cxn modelId="{AE42C210-8841-41A1-B3B8-49B3C7E4AFC8}" type="presParOf" srcId="{11E6F0F0-960B-48C5-BD5B-45F2AC216A29}" destId="{8BB81239-254A-420C-A4D7-9291D8CFACF0}" srcOrd="0" destOrd="0" presId="urn:microsoft.com/office/officeart/2005/8/layout/process4"/>
    <dgm:cxn modelId="{C55E822E-C1B7-4F66-AA21-A5B6642F3DEB}" type="presParOf" srcId="{8BB81239-254A-420C-A4D7-9291D8CFACF0}" destId="{5919D482-3CFB-4DBC-8ACE-F8BF3200C0EF}" srcOrd="0" destOrd="0" presId="urn:microsoft.com/office/officeart/2005/8/layout/process4"/>
    <dgm:cxn modelId="{D69A02BF-1E3C-4464-AE4B-C7AA5AF7DE3D}" type="presParOf" srcId="{8BB81239-254A-420C-A4D7-9291D8CFACF0}" destId="{AC4FC94A-B2C4-468D-A57C-9EB9B7298A3D}" srcOrd="1" destOrd="0" presId="urn:microsoft.com/office/officeart/2005/8/layout/process4"/>
    <dgm:cxn modelId="{1779E13B-E68B-4852-8132-333D709B3BCE}" type="presParOf" srcId="{8BB81239-254A-420C-A4D7-9291D8CFACF0}" destId="{869D5D49-B1DF-420C-A9FE-883EEACE66DE}" srcOrd="2" destOrd="0" presId="urn:microsoft.com/office/officeart/2005/8/layout/process4"/>
    <dgm:cxn modelId="{45BCD4C8-DDEA-4798-8376-C37329A29AEE}" type="presParOf" srcId="{869D5D49-B1DF-420C-A9FE-883EEACE66DE}" destId="{DD5AD4CB-5740-450A-8760-7BD284B4F3F0}" srcOrd="0" destOrd="0" presId="urn:microsoft.com/office/officeart/2005/8/layout/process4"/>
    <dgm:cxn modelId="{1D75E58C-7751-4C34-8454-F294695381E0}" type="presParOf" srcId="{11E6F0F0-960B-48C5-BD5B-45F2AC216A29}" destId="{B6B00368-5528-4712-8A24-ADDC236A9EDA}" srcOrd="1" destOrd="0" presId="urn:microsoft.com/office/officeart/2005/8/layout/process4"/>
    <dgm:cxn modelId="{9A9D1BBD-52D2-4654-944C-14A619263274}" type="presParOf" srcId="{11E6F0F0-960B-48C5-BD5B-45F2AC216A29}" destId="{5FA2E10D-A148-4B3D-89EA-6AE626A5FC77}" srcOrd="2" destOrd="0" presId="urn:microsoft.com/office/officeart/2005/8/layout/process4"/>
    <dgm:cxn modelId="{6496F159-30C9-404A-81F3-7F5C9053D70E}" type="presParOf" srcId="{5FA2E10D-A148-4B3D-89EA-6AE626A5FC77}" destId="{0432916C-8D51-4F67-A6CB-3FD924AF06BE}" srcOrd="0" destOrd="0" presId="urn:microsoft.com/office/officeart/2005/8/layout/process4"/>
    <dgm:cxn modelId="{D9DF1A8D-8ED9-4492-B4BD-2233AAC7FCEB}" type="presParOf" srcId="{5FA2E10D-A148-4B3D-89EA-6AE626A5FC77}" destId="{9AAE9FD1-419A-46D8-B428-7748C30BDC02}" srcOrd="1" destOrd="0" presId="urn:microsoft.com/office/officeart/2005/8/layout/process4"/>
    <dgm:cxn modelId="{04B46883-66CF-4F9C-A60C-705A70BB51C1}" type="presParOf" srcId="{5FA2E10D-A148-4B3D-89EA-6AE626A5FC77}" destId="{82FB9C30-CC77-49CD-9170-B7E6F4C5027E}" srcOrd="2" destOrd="0" presId="urn:microsoft.com/office/officeart/2005/8/layout/process4"/>
    <dgm:cxn modelId="{E9685667-4086-43E0-92C1-86FEFF54405A}" type="presParOf" srcId="{82FB9C30-CC77-49CD-9170-B7E6F4C5027E}" destId="{2C026EB6-19E8-4ED0-B078-D6FC8B946DEE}" srcOrd="0" destOrd="0" presId="urn:microsoft.com/office/officeart/2005/8/layout/process4"/>
    <dgm:cxn modelId="{5F9D9CCC-43CC-4E57-AA20-1F4B10F0E98A}" type="presParOf" srcId="{11E6F0F0-960B-48C5-BD5B-45F2AC216A29}" destId="{BD5F14A0-A4BF-4D0F-AF9A-D6DB70A704C0}" srcOrd="3" destOrd="0" presId="urn:microsoft.com/office/officeart/2005/8/layout/process4"/>
    <dgm:cxn modelId="{190FE0BD-3C79-41B5-8385-3C4EE9469D91}" type="presParOf" srcId="{11E6F0F0-960B-48C5-BD5B-45F2AC216A29}" destId="{64D26402-B607-403B-8066-A8EE24672F72}" srcOrd="4" destOrd="0" presId="urn:microsoft.com/office/officeart/2005/8/layout/process4"/>
    <dgm:cxn modelId="{8B0BF8EA-2373-429D-80D8-8B61058AEFD6}" type="presParOf" srcId="{64D26402-B607-403B-8066-A8EE24672F72}" destId="{A598F6AF-B242-47C5-8894-B61FC839ECE4}" srcOrd="0" destOrd="0" presId="urn:microsoft.com/office/officeart/2005/8/layout/process4"/>
    <dgm:cxn modelId="{F3997E2E-ADDA-4516-BB82-E775126ED9A8}" type="presParOf" srcId="{64D26402-B607-403B-8066-A8EE24672F72}" destId="{631AB749-DAD9-4CCE-847D-B50DC3F037CB}" srcOrd="1" destOrd="0" presId="urn:microsoft.com/office/officeart/2005/8/layout/process4"/>
    <dgm:cxn modelId="{266D1117-7BFF-45F4-9CA2-DB5FFE4DAEA7}" type="presParOf" srcId="{64D26402-B607-403B-8066-A8EE24672F72}" destId="{0B223F6F-0B22-43C8-8D5F-FD1A9ABE87FB}" srcOrd="2" destOrd="0" presId="urn:microsoft.com/office/officeart/2005/8/layout/process4"/>
    <dgm:cxn modelId="{F6DED63C-131B-48C3-A3CE-8250B7A817A4}" type="presParOf" srcId="{0B223F6F-0B22-43C8-8D5F-FD1A9ABE87FB}" destId="{1112BB26-87B0-47C7-BC87-022299E6B79A}" srcOrd="0" destOrd="0" presId="urn:microsoft.com/office/officeart/2005/8/layout/process4"/>
    <dgm:cxn modelId="{AEFFD0F9-A5E1-4E6C-A5D7-D5C43E069701}" type="presParOf" srcId="{11E6F0F0-960B-48C5-BD5B-45F2AC216A29}" destId="{937E1198-539B-4261-91D8-9AF36673403C}" srcOrd="5" destOrd="0" presId="urn:microsoft.com/office/officeart/2005/8/layout/process4"/>
    <dgm:cxn modelId="{A1DD2C58-6CC3-4857-829A-34CFF9D32AC5}" type="presParOf" srcId="{11E6F0F0-960B-48C5-BD5B-45F2AC216A29}" destId="{DDAAD765-D81C-4543-9145-1FD4702004E6}" srcOrd="6" destOrd="0" presId="urn:microsoft.com/office/officeart/2005/8/layout/process4"/>
    <dgm:cxn modelId="{6871A685-4381-412E-BD0D-EC20D89D0379}" type="presParOf" srcId="{DDAAD765-D81C-4543-9145-1FD4702004E6}" destId="{6476938A-ED43-4B40-A1CA-44D93B91BE2E}" srcOrd="0" destOrd="0" presId="urn:microsoft.com/office/officeart/2005/8/layout/process4"/>
    <dgm:cxn modelId="{3AC7902C-B395-482F-B20C-199503F78715}" type="presParOf" srcId="{DDAAD765-D81C-4543-9145-1FD4702004E6}" destId="{FD383BC9-7E10-4F00-B7B4-FDDE2FF93B11}" srcOrd="1" destOrd="0" presId="urn:microsoft.com/office/officeart/2005/8/layout/process4"/>
    <dgm:cxn modelId="{85855A95-48A6-42E5-9E57-894A24EA6FB4}" type="presParOf" srcId="{DDAAD765-D81C-4543-9145-1FD4702004E6}" destId="{2E6B4606-3979-4E49-B3C8-54A09622689C}" srcOrd="2" destOrd="0" presId="urn:microsoft.com/office/officeart/2005/8/layout/process4"/>
    <dgm:cxn modelId="{C65313F1-9752-44B5-AA45-51907E3E2632}" type="presParOf" srcId="{2E6B4606-3979-4E49-B3C8-54A09622689C}" destId="{E687BF02-1E9A-4568-9A2F-1B6ED5F3546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1AA5FB-EC77-4C39-B1F5-F94BABC640AC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BBC9E866-7C18-435F-A286-CDAECCA7D892}">
      <dgm:prSet phldrT="[Text]" custT="1"/>
      <dgm:spPr>
        <a:xfrm>
          <a:off x="760168" y="708079"/>
          <a:ext cx="754380" cy="754380"/>
        </a:xfr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700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Workload constraint</a:t>
          </a:r>
          <a:endParaRPr lang="en-US" sz="7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BBE0AF82-92AC-4A23-9A7F-443344E5D9AA}" type="parTrans" cxnId="{CFD9AEEE-D982-4AD0-9896-676602538DF6}">
      <dgm:prSet/>
      <dgm:spPr/>
      <dgm:t>
        <a:bodyPr/>
        <a:lstStyle/>
        <a:p>
          <a:endParaRPr lang="en-US"/>
        </a:p>
      </dgm:t>
    </dgm:pt>
    <dgm:pt modelId="{DB8F9CDD-0E48-43F9-9E19-AD52656BC399}" type="sibTrans" cxnId="{CFD9AEEE-D982-4AD0-9896-676602538DF6}">
      <dgm:prSet/>
      <dgm:spPr>
        <a:xfrm>
          <a:off x="647088" y="608389"/>
          <a:ext cx="965606" cy="965606"/>
        </a:xfr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577B107E-F6F3-4A8B-9C81-40E2C21F9531}">
      <dgm:prSet phldrT="[Text]" custT="1"/>
      <dgm:spPr>
        <a:xfrm>
          <a:off x="214357" y="594802"/>
          <a:ext cx="705391" cy="655350"/>
        </a:xfr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Customer attributes</a:t>
          </a:r>
          <a:endParaRPr lang="en-US" sz="6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6EA9A5B6-FEA6-4DDB-82A3-99AD69BE4B3B}" type="parTrans" cxnId="{6C160955-8CBE-4542-B8F9-90FFE827269E}">
      <dgm:prSet/>
      <dgm:spPr/>
      <dgm:t>
        <a:bodyPr/>
        <a:lstStyle/>
        <a:p>
          <a:endParaRPr lang="en-US"/>
        </a:p>
      </dgm:t>
    </dgm:pt>
    <dgm:pt modelId="{CF660C77-4399-4C00-B52A-027D97BBAE5D}" type="sibTrans" cxnId="{6C160955-8CBE-4542-B8F9-90FFE827269E}">
      <dgm:prSet/>
      <dgm:spPr>
        <a:xfrm>
          <a:off x="195570" y="420492"/>
          <a:ext cx="701573" cy="701573"/>
        </a:xfr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820833EC-9F68-41E5-B13C-9038656A902C}">
      <dgm:prSet phldrT="[Text]" custT="1"/>
      <dgm:spPr>
        <a:xfrm rot="20700000">
          <a:off x="537538" y="6876"/>
          <a:ext cx="864034" cy="826335"/>
        </a:xfrm>
        <a:solidFill>
          <a:srgbClr val="800000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600" dirty="0" smtClean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Relationships</a:t>
          </a:r>
          <a:endParaRPr lang="en-US" sz="600" dirty="0">
            <a:solidFill>
              <a:sysClr val="window" lastClr="FFFFFF"/>
            </a:solidFill>
            <a:latin typeface="Arial"/>
            <a:ea typeface="+mn-ea"/>
            <a:cs typeface="+mn-cs"/>
          </a:endParaRPr>
        </a:p>
      </dgm:t>
    </dgm:pt>
    <dgm:pt modelId="{A2E3896A-72BC-490D-8C53-D51B88C083BE}" type="parTrans" cxnId="{FB33D5F0-04B6-41C5-97F2-A64E41279C6C}">
      <dgm:prSet/>
      <dgm:spPr/>
      <dgm:t>
        <a:bodyPr/>
        <a:lstStyle/>
        <a:p>
          <a:endParaRPr lang="en-US"/>
        </a:p>
      </dgm:t>
    </dgm:pt>
    <dgm:pt modelId="{05651E8C-EC41-4A41-9CDC-D127C8963A80}" type="sibTrans" cxnId="{FB33D5F0-04B6-41C5-97F2-A64E41279C6C}">
      <dgm:prSet/>
      <dgm:spPr>
        <a:xfrm>
          <a:off x="475685" y="45635"/>
          <a:ext cx="756437" cy="756437"/>
        </a:xfrm>
        <a:solidFill>
          <a:srgbClr val="800000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929E1637-F87B-486B-9949-AC183877ABF6}" type="pres">
      <dgm:prSet presAssocID="{D81AA5FB-EC77-4C39-B1F5-F94BABC640A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ABC2363-9E84-4507-AAEF-10B39A691289}" type="pres">
      <dgm:prSet presAssocID="{BBC9E866-7C18-435F-A286-CDAECCA7D892}" presName="gear1" presStyleLbl="node1" presStyleIdx="0" presStyleCnt="3" custLinFactNeighborX="3781" custLinFactNeighborY="6138">
        <dgm:presLayoutVars>
          <dgm:chMax val="1"/>
          <dgm:bulletEnabled val="1"/>
        </dgm:presLayoutVars>
      </dgm:prSet>
      <dgm:spPr>
        <a:prstGeom prst="gear9">
          <a:avLst/>
        </a:prstGeom>
      </dgm:spPr>
      <dgm:t>
        <a:bodyPr/>
        <a:lstStyle/>
        <a:p>
          <a:endParaRPr lang="en-US"/>
        </a:p>
      </dgm:t>
    </dgm:pt>
    <dgm:pt modelId="{3364BE54-72C1-4179-9690-D75C5296D68B}" type="pres">
      <dgm:prSet presAssocID="{BBC9E866-7C18-435F-A286-CDAECCA7D892}" presName="gear1srcNode" presStyleLbl="node1" presStyleIdx="0" presStyleCnt="3"/>
      <dgm:spPr/>
      <dgm:t>
        <a:bodyPr/>
        <a:lstStyle/>
        <a:p>
          <a:endParaRPr lang="en-US"/>
        </a:p>
      </dgm:t>
    </dgm:pt>
    <dgm:pt modelId="{07F2A1D3-8D34-4942-B7AD-6ED2F755586D}" type="pres">
      <dgm:prSet presAssocID="{BBC9E866-7C18-435F-A286-CDAECCA7D892}" presName="gear1dstNode" presStyleLbl="node1" presStyleIdx="0" presStyleCnt="3"/>
      <dgm:spPr/>
      <dgm:t>
        <a:bodyPr/>
        <a:lstStyle/>
        <a:p>
          <a:endParaRPr lang="en-US"/>
        </a:p>
      </dgm:t>
    </dgm:pt>
    <dgm:pt modelId="{1B5379EA-9801-46C1-A279-546C3BCD5ABB}" type="pres">
      <dgm:prSet presAssocID="{577B107E-F6F3-4A8B-9C81-40E2C21F9531}" presName="gear2" presStyleLbl="node1" presStyleIdx="1" presStyleCnt="3" custScaleX="128571" custScaleY="119450" custLinFactNeighborY="21578">
        <dgm:presLayoutVars>
          <dgm:chMax val="1"/>
          <dgm:bulletEnabled val="1"/>
        </dgm:presLayoutVars>
      </dgm:prSet>
      <dgm:spPr>
        <a:prstGeom prst="gear6">
          <a:avLst/>
        </a:prstGeom>
      </dgm:spPr>
      <dgm:t>
        <a:bodyPr/>
        <a:lstStyle/>
        <a:p>
          <a:endParaRPr lang="en-US"/>
        </a:p>
      </dgm:t>
    </dgm:pt>
    <dgm:pt modelId="{58F016AD-3937-4C33-9450-86AE181240CE}" type="pres">
      <dgm:prSet presAssocID="{577B107E-F6F3-4A8B-9C81-40E2C21F9531}" presName="gear2srcNode" presStyleLbl="node1" presStyleIdx="1" presStyleCnt="3"/>
      <dgm:spPr/>
      <dgm:t>
        <a:bodyPr/>
        <a:lstStyle/>
        <a:p>
          <a:endParaRPr lang="en-US"/>
        </a:p>
      </dgm:t>
    </dgm:pt>
    <dgm:pt modelId="{6B0AC294-48EA-44C3-90CA-FDD16F287E7E}" type="pres">
      <dgm:prSet presAssocID="{577B107E-F6F3-4A8B-9C81-40E2C21F9531}" presName="gear2dstNode" presStyleLbl="node1" presStyleIdx="1" presStyleCnt="3"/>
      <dgm:spPr/>
      <dgm:t>
        <a:bodyPr/>
        <a:lstStyle/>
        <a:p>
          <a:endParaRPr lang="en-US"/>
        </a:p>
      </dgm:t>
    </dgm:pt>
    <dgm:pt modelId="{E2E28425-D861-42DF-8C86-61C6CB7D7A1D}" type="pres">
      <dgm:prSet presAssocID="{820833EC-9F68-41E5-B13C-9038656A902C}" presName="gear3" presStyleLbl="node1" presStyleIdx="2" presStyleCnt="3" custScaleX="159252" custScaleY="155203" custLinFactNeighborX="15303"/>
      <dgm:spPr>
        <a:prstGeom prst="gear6">
          <a:avLst/>
        </a:prstGeom>
      </dgm:spPr>
      <dgm:t>
        <a:bodyPr/>
        <a:lstStyle/>
        <a:p>
          <a:endParaRPr lang="en-US"/>
        </a:p>
      </dgm:t>
    </dgm:pt>
    <dgm:pt modelId="{3326FCA1-A4B4-483B-87BE-1F4B8B7CB961}" type="pres">
      <dgm:prSet presAssocID="{820833EC-9F68-41E5-B13C-9038656A902C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9F7CE-B823-4AE1-A84B-C6A7D31E6C09}" type="pres">
      <dgm:prSet presAssocID="{820833EC-9F68-41E5-B13C-9038656A902C}" presName="gear3srcNode" presStyleLbl="node1" presStyleIdx="2" presStyleCnt="3"/>
      <dgm:spPr/>
      <dgm:t>
        <a:bodyPr/>
        <a:lstStyle/>
        <a:p>
          <a:endParaRPr lang="en-US"/>
        </a:p>
      </dgm:t>
    </dgm:pt>
    <dgm:pt modelId="{8BB9EDEB-74B7-42CD-BD66-167E2F3FD14E}" type="pres">
      <dgm:prSet presAssocID="{820833EC-9F68-41E5-B13C-9038656A902C}" presName="gear3dstNode" presStyleLbl="node1" presStyleIdx="2" presStyleCnt="3"/>
      <dgm:spPr/>
      <dgm:t>
        <a:bodyPr/>
        <a:lstStyle/>
        <a:p>
          <a:endParaRPr lang="en-US"/>
        </a:p>
      </dgm:t>
    </dgm:pt>
    <dgm:pt modelId="{6D2C4EB4-E390-4778-8611-F25A450D025C}" type="pres">
      <dgm:prSet presAssocID="{DB8F9CDD-0E48-43F9-9E19-AD52656BC399}" presName="connector1" presStyleLbl="sibTrans2D1" presStyleIdx="0" presStyleCnt="3"/>
      <dgm:spPr>
        <a:prstGeom prst="circularArrow">
          <a:avLst>
            <a:gd name="adj1" fmla="val 4687"/>
            <a:gd name="adj2" fmla="val 299029"/>
            <a:gd name="adj3" fmla="val 2356053"/>
            <a:gd name="adj4" fmla="val 16264088"/>
            <a:gd name="adj5" fmla="val 5469"/>
          </a:avLst>
        </a:prstGeom>
      </dgm:spPr>
      <dgm:t>
        <a:bodyPr/>
        <a:lstStyle/>
        <a:p>
          <a:endParaRPr lang="en-US"/>
        </a:p>
      </dgm:t>
    </dgm:pt>
    <dgm:pt modelId="{10E06904-1203-4AD5-A07F-F22A00D73A43}" type="pres">
      <dgm:prSet presAssocID="{CF660C77-4399-4C00-B52A-027D97BBAE5D}" presName="connector2" presStyleLbl="sibTrans2D1" presStyleIdx="1" presStyleCnt="3"/>
      <dgm:spPr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</dgm:spPr>
      <dgm:t>
        <a:bodyPr/>
        <a:lstStyle/>
        <a:p>
          <a:endParaRPr lang="en-US"/>
        </a:p>
      </dgm:t>
    </dgm:pt>
    <dgm:pt modelId="{19C86A27-BFE0-4F91-9FB0-1D5C3F87C1C0}" type="pres">
      <dgm:prSet presAssocID="{05651E8C-EC41-4A41-9CDC-D127C8963A80}" presName="connector3" presStyleLbl="sibTrans2D1" presStyleIdx="2" presStyleCnt="3"/>
      <dgm:spPr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</dgm:spPr>
      <dgm:t>
        <a:bodyPr/>
        <a:lstStyle/>
        <a:p>
          <a:endParaRPr lang="en-US"/>
        </a:p>
      </dgm:t>
    </dgm:pt>
  </dgm:ptLst>
  <dgm:cxnLst>
    <dgm:cxn modelId="{9B1BAEBE-264B-4FFF-B42E-0DC551A2523B}" type="presOf" srcId="{DB8F9CDD-0E48-43F9-9E19-AD52656BC399}" destId="{6D2C4EB4-E390-4778-8611-F25A450D025C}" srcOrd="0" destOrd="0" presId="urn:microsoft.com/office/officeart/2005/8/layout/gear1"/>
    <dgm:cxn modelId="{37A18BF9-735B-452F-8497-66DD3A7C101F}" type="presOf" srcId="{820833EC-9F68-41E5-B13C-9038656A902C}" destId="{D8A9F7CE-B823-4AE1-A84B-C6A7D31E6C09}" srcOrd="2" destOrd="0" presId="urn:microsoft.com/office/officeart/2005/8/layout/gear1"/>
    <dgm:cxn modelId="{CFD9AEEE-D982-4AD0-9896-676602538DF6}" srcId="{D81AA5FB-EC77-4C39-B1F5-F94BABC640AC}" destId="{BBC9E866-7C18-435F-A286-CDAECCA7D892}" srcOrd="0" destOrd="0" parTransId="{BBE0AF82-92AC-4A23-9A7F-443344E5D9AA}" sibTransId="{DB8F9CDD-0E48-43F9-9E19-AD52656BC399}"/>
    <dgm:cxn modelId="{775C2514-53A8-4BB6-B3B4-1388AB9CD75E}" type="presOf" srcId="{BBC9E866-7C18-435F-A286-CDAECCA7D892}" destId="{07F2A1D3-8D34-4942-B7AD-6ED2F755586D}" srcOrd="2" destOrd="0" presId="urn:microsoft.com/office/officeart/2005/8/layout/gear1"/>
    <dgm:cxn modelId="{F0E9D635-8B26-489D-A7E8-15DCFFE1530B}" type="presOf" srcId="{820833EC-9F68-41E5-B13C-9038656A902C}" destId="{8BB9EDEB-74B7-42CD-BD66-167E2F3FD14E}" srcOrd="3" destOrd="0" presId="urn:microsoft.com/office/officeart/2005/8/layout/gear1"/>
    <dgm:cxn modelId="{ED4906A9-D9E4-437F-93DC-2A634A17429F}" type="presOf" srcId="{820833EC-9F68-41E5-B13C-9038656A902C}" destId="{E2E28425-D861-42DF-8C86-61C6CB7D7A1D}" srcOrd="0" destOrd="0" presId="urn:microsoft.com/office/officeart/2005/8/layout/gear1"/>
    <dgm:cxn modelId="{8151C9B4-18E2-4384-9D8F-093B2ECCF211}" type="presOf" srcId="{05651E8C-EC41-4A41-9CDC-D127C8963A80}" destId="{19C86A27-BFE0-4F91-9FB0-1D5C3F87C1C0}" srcOrd="0" destOrd="0" presId="urn:microsoft.com/office/officeart/2005/8/layout/gear1"/>
    <dgm:cxn modelId="{D9C23A42-C3E8-4F20-85CE-111AEDCF333C}" type="presOf" srcId="{577B107E-F6F3-4A8B-9C81-40E2C21F9531}" destId="{6B0AC294-48EA-44C3-90CA-FDD16F287E7E}" srcOrd="2" destOrd="0" presId="urn:microsoft.com/office/officeart/2005/8/layout/gear1"/>
    <dgm:cxn modelId="{58F36C63-E85D-4A35-86CD-995B58DACDB9}" type="presOf" srcId="{BBC9E866-7C18-435F-A286-CDAECCA7D892}" destId="{FABC2363-9E84-4507-AAEF-10B39A691289}" srcOrd="0" destOrd="0" presId="urn:microsoft.com/office/officeart/2005/8/layout/gear1"/>
    <dgm:cxn modelId="{6C160955-8CBE-4542-B8F9-90FFE827269E}" srcId="{D81AA5FB-EC77-4C39-B1F5-F94BABC640AC}" destId="{577B107E-F6F3-4A8B-9C81-40E2C21F9531}" srcOrd="1" destOrd="0" parTransId="{6EA9A5B6-FEA6-4DDB-82A3-99AD69BE4B3B}" sibTransId="{CF660C77-4399-4C00-B52A-027D97BBAE5D}"/>
    <dgm:cxn modelId="{CAC04595-F5D8-43D2-B0EB-909D18C996A3}" type="presOf" srcId="{D81AA5FB-EC77-4C39-B1F5-F94BABC640AC}" destId="{929E1637-F87B-486B-9949-AC183877ABF6}" srcOrd="0" destOrd="0" presId="urn:microsoft.com/office/officeart/2005/8/layout/gear1"/>
    <dgm:cxn modelId="{E9A4E232-EE4F-498A-B09F-A9D5DA2BC4C5}" type="presOf" srcId="{BBC9E866-7C18-435F-A286-CDAECCA7D892}" destId="{3364BE54-72C1-4179-9690-D75C5296D68B}" srcOrd="1" destOrd="0" presId="urn:microsoft.com/office/officeart/2005/8/layout/gear1"/>
    <dgm:cxn modelId="{10C8CE1A-48FB-4674-88F8-1C3C56695EE7}" type="presOf" srcId="{577B107E-F6F3-4A8B-9C81-40E2C21F9531}" destId="{1B5379EA-9801-46C1-A279-546C3BCD5ABB}" srcOrd="0" destOrd="0" presId="urn:microsoft.com/office/officeart/2005/8/layout/gear1"/>
    <dgm:cxn modelId="{FB33D5F0-04B6-41C5-97F2-A64E41279C6C}" srcId="{D81AA5FB-EC77-4C39-B1F5-F94BABC640AC}" destId="{820833EC-9F68-41E5-B13C-9038656A902C}" srcOrd="2" destOrd="0" parTransId="{A2E3896A-72BC-490D-8C53-D51B88C083BE}" sibTransId="{05651E8C-EC41-4A41-9CDC-D127C8963A80}"/>
    <dgm:cxn modelId="{95A3E833-26EA-4008-8CC1-B43F795FACA5}" type="presOf" srcId="{820833EC-9F68-41E5-B13C-9038656A902C}" destId="{3326FCA1-A4B4-483B-87BE-1F4B8B7CB961}" srcOrd="1" destOrd="0" presId="urn:microsoft.com/office/officeart/2005/8/layout/gear1"/>
    <dgm:cxn modelId="{69CCFC31-D189-4938-B3A7-B8F198C1843E}" type="presOf" srcId="{577B107E-F6F3-4A8B-9C81-40E2C21F9531}" destId="{58F016AD-3937-4C33-9450-86AE181240CE}" srcOrd="1" destOrd="0" presId="urn:microsoft.com/office/officeart/2005/8/layout/gear1"/>
    <dgm:cxn modelId="{175146FC-7129-4CE6-86A0-FB38C396FA98}" type="presOf" srcId="{CF660C77-4399-4C00-B52A-027D97BBAE5D}" destId="{10E06904-1203-4AD5-A07F-F22A00D73A43}" srcOrd="0" destOrd="0" presId="urn:microsoft.com/office/officeart/2005/8/layout/gear1"/>
    <dgm:cxn modelId="{CE1033A6-24C4-444C-8A1A-802C814BAB32}" type="presParOf" srcId="{929E1637-F87B-486B-9949-AC183877ABF6}" destId="{FABC2363-9E84-4507-AAEF-10B39A691289}" srcOrd="0" destOrd="0" presId="urn:microsoft.com/office/officeart/2005/8/layout/gear1"/>
    <dgm:cxn modelId="{1BC1201F-E876-46D1-A9FD-6C358420405B}" type="presParOf" srcId="{929E1637-F87B-486B-9949-AC183877ABF6}" destId="{3364BE54-72C1-4179-9690-D75C5296D68B}" srcOrd="1" destOrd="0" presId="urn:microsoft.com/office/officeart/2005/8/layout/gear1"/>
    <dgm:cxn modelId="{A8FBF1FB-7A02-4CBC-8442-BD1FC571E60B}" type="presParOf" srcId="{929E1637-F87B-486B-9949-AC183877ABF6}" destId="{07F2A1D3-8D34-4942-B7AD-6ED2F755586D}" srcOrd="2" destOrd="0" presId="urn:microsoft.com/office/officeart/2005/8/layout/gear1"/>
    <dgm:cxn modelId="{AECC2F46-CEA6-433D-A1F4-CEDF47775E95}" type="presParOf" srcId="{929E1637-F87B-486B-9949-AC183877ABF6}" destId="{1B5379EA-9801-46C1-A279-546C3BCD5ABB}" srcOrd="3" destOrd="0" presId="urn:microsoft.com/office/officeart/2005/8/layout/gear1"/>
    <dgm:cxn modelId="{B4AB3878-A7DB-4E36-84A5-C9178A7F4E61}" type="presParOf" srcId="{929E1637-F87B-486B-9949-AC183877ABF6}" destId="{58F016AD-3937-4C33-9450-86AE181240CE}" srcOrd="4" destOrd="0" presId="urn:microsoft.com/office/officeart/2005/8/layout/gear1"/>
    <dgm:cxn modelId="{94F56DDE-17A0-40D0-B66D-F13A91C57282}" type="presParOf" srcId="{929E1637-F87B-486B-9949-AC183877ABF6}" destId="{6B0AC294-48EA-44C3-90CA-FDD16F287E7E}" srcOrd="5" destOrd="0" presId="urn:microsoft.com/office/officeart/2005/8/layout/gear1"/>
    <dgm:cxn modelId="{0B863109-D0BC-4CD9-A2E7-CAC0AA466A36}" type="presParOf" srcId="{929E1637-F87B-486B-9949-AC183877ABF6}" destId="{E2E28425-D861-42DF-8C86-61C6CB7D7A1D}" srcOrd="6" destOrd="0" presId="urn:microsoft.com/office/officeart/2005/8/layout/gear1"/>
    <dgm:cxn modelId="{1EE957FE-D2D2-4934-BCF3-41944A41D214}" type="presParOf" srcId="{929E1637-F87B-486B-9949-AC183877ABF6}" destId="{3326FCA1-A4B4-483B-87BE-1F4B8B7CB961}" srcOrd="7" destOrd="0" presId="urn:microsoft.com/office/officeart/2005/8/layout/gear1"/>
    <dgm:cxn modelId="{4534409D-7C39-4109-B89A-1AE73892A7C7}" type="presParOf" srcId="{929E1637-F87B-486B-9949-AC183877ABF6}" destId="{D8A9F7CE-B823-4AE1-A84B-C6A7D31E6C09}" srcOrd="8" destOrd="0" presId="urn:microsoft.com/office/officeart/2005/8/layout/gear1"/>
    <dgm:cxn modelId="{DCEC468D-3A97-4445-BBC3-4E28D3425786}" type="presParOf" srcId="{929E1637-F87B-486B-9949-AC183877ABF6}" destId="{8BB9EDEB-74B7-42CD-BD66-167E2F3FD14E}" srcOrd="9" destOrd="0" presId="urn:microsoft.com/office/officeart/2005/8/layout/gear1"/>
    <dgm:cxn modelId="{9A7A1C42-4D5D-4345-AF96-ED266B398E78}" type="presParOf" srcId="{929E1637-F87B-486B-9949-AC183877ABF6}" destId="{6D2C4EB4-E390-4778-8611-F25A450D025C}" srcOrd="10" destOrd="0" presId="urn:microsoft.com/office/officeart/2005/8/layout/gear1"/>
    <dgm:cxn modelId="{D74FDCA9-82CE-4BA7-A081-26CC584E390C}" type="presParOf" srcId="{929E1637-F87B-486B-9949-AC183877ABF6}" destId="{10E06904-1203-4AD5-A07F-F22A00D73A43}" srcOrd="11" destOrd="0" presId="urn:microsoft.com/office/officeart/2005/8/layout/gear1"/>
    <dgm:cxn modelId="{D6145AF6-B437-45C7-A71D-688A3D0E9A6B}" type="presParOf" srcId="{929E1637-F87B-486B-9949-AC183877ABF6}" destId="{19C86A27-BFE0-4F91-9FB0-1D5C3F87C1C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93662-4145-47B3-B9E1-93FBE797F96B}">
      <dsp:nvSpPr>
        <dsp:cNvPr id="0" name=""/>
        <dsp:cNvSpPr/>
      </dsp:nvSpPr>
      <dsp:spPr>
        <a:xfrm rot="16200000">
          <a:off x="-1873408" y="2737904"/>
          <a:ext cx="4188145" cy="33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3227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Data Understanding</a:t>
          </a:r>
          <a:endParaRPr lang="en-US" sz="1300" b="1" kern="1200" dirty="0"/>
        </a:p>
      </dsp:txBody>
      <dsp:txXfrm>
        <a:off x="-1873408" y="2737904"/>
        <a:ext cx="4188145" cy="332477"/>
      </dsp:txXfrm>
    </dsp:sp>
    <dsp:sp modelId="{8C2241AA-9CE2-4FD8-B430-922DF90BF9FB}">
      <dsp:nvSpPr>
        <dsp:cNvPr id="0" name=""/>
        <dsp:cNvSpPr/>
      </dsp:nvSpPr>
      <dsp:spPr>
        <a:xfrm>
          <a:off x="386902" y="810070"/>
          <a:ext cx="1656090" cy="4188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365760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Internal sales data of comparable products; </a:t>
          </a:r>
          <a:endParaRPr lang="en-US" sz="1100" b="1" kern="1200" dirty="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SDI data with hospital characteristics; </a:t>
          </a:r>
          <a:endParaRPr lang="en-US" sz="1100" b="1" kern="1200" dirty="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MAX data with number of relevant procedures performed.</a:t>
          </a:r>
          <a:endParaRPr lang="en-US" sz="1100" b="1" kern="1200" dirty="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Initial cleaning of the data  was done</a:t>
          </a:r>
          <a:endParaRPr lang="en-US" sz="1100" b="1" kern="1200" dirty="0"/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Identifying the relevant variables for the analysis</a:t>
          </a:r>
          <a:endParaRPr lang="en-US" sz="1100" b="1" kern="1200" dirty="0"/>
        </a:p>
      </dsp:txBody>
      <dsp:txXfrm>
        <a:off x="386902" y="810070"/>
        <a:ext cx="1656090" cy="4188145"/>
      </dsp:txXfrm>
    </dsp:sp>
    <dsp:sp modelId="{05E20E61-BA01-49F7-89C9-CB2A262CCD20}">
      <dsp:nvSpPr>
        <dsp:cNvPr id="0" name=""/>
        <dsp:cNvSpPr/>
      </dsp:nvSpPr>
      <dsp:spPr>
        <a:xfrm>
          <a:off x="54425" y="371200"/>
          <a:ext cx="664954" cy="664954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6E3A1C-B2AE-40F6-A6B4-45BEF8E0A700}">
      <dsp:nvSpPr>
        <dsp:cNvPr id="0" name=""/>
        <dsp:cNvSpPr/>
      </dsp:nvSpPr>
      <dsp:spPr>
        <a:xfrm rot="16200000">
          <a:off x="541694" y="2737904"/>
          <a:ext cx="4188145" cy="33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3227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Exploratory Data Analysis</a:t>
          </a:r>
          <a:endParaRPr lang="en-US" sz="1300" b="1" kern="1200" dirty="0"/>
        </a:p>
      </dsp:txBody>
      <dsp:txXfrm>
        <a:off x="541694" y="2737904"/>
        <a:ext cx="4188145" cy="332477"/>
      </dsp:txXfrm>
    </dsp:sp>
    <dsp:sp modelId="{022EDABE-14EF-4927-91FF-11751F517A2F}">
      <dsp:nvSpPr>
        <dsp:cNvPr id="0" name=""/>
        <dsp:cNvSpPr/>
      </dsp:nvSpPr>
      <dsp:spPr>
        <a:xfrm>
          <a:off x="2802006" y="810070"/>
          <a:ext cx="1656090" cy="4188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293227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Dataset was subject to various treatments to make it analyses-ready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Instances of negative sales (returns) or zero sales (sampling) were removed from the analysis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EDA also showed that out of the 7 comparable products provided, only 4 would be of significant use so the other 3 were dropped 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endParaRPr lang="en-US" sz="1100" b="1" kern="1200" dirty="0"/>
        </a:p>
      </dsp:txBody>
      <dsp:txXfrm>
        <a:off x="2802006" y="810070"/>
        <a:ext cx="1656090" cy="4188145"/>
      </dsp:txXfrm>
    </dsp:sp>
    <dsp:sp modelId="{4C729148-6709-4891-871B-2E4906CB7AF8}">
      <dsp:nvSpPr>
        <dsp:cNvPr id="0" name=""/>
        <dsp:cNvSpPr/>
      </dsp:nvSpPr>
      <dsp:spPr>
        <a:xfrm>
          <a:off x="2469528" y="371200"/>
          <a:ext cx="664954" cy="664954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FF983A7-48E1-4598-95B2-7977A98D8FA4}">
      <dsp:nvSpPr>
        <dsp:cNvPr id="0" name=""/>
        <dsp:cNvSpPr/>
      </dsp:nvSpPr>
      <dsp:spPr>
        <a:xfrm rot="16200000">
          <a:off x="2956797" y="2737904"/>
          <a:ext cx="4188145" cy="33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3227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Develop Customer Segmentation</a:t>
          </a:r>
          <a:endParaRPr lang="en-US" sz="1300" b="1" kern="1200" dirty="0"/>
        </a:p>
      </dsp:txBody>
      <dsp:txXfrm>
        <a:off x="2956797" y="2737904"/>
        <a:ext cx="4188145" cy="332477"/>
      </dsp:txXfrm>
    </dsp:sp>
    <dsp:sp modelId="{21DD9162-5630-4971-BBB7-DB14613CCE12}">
      <dsp:nvSpPr>
        <dsp:cNvPr id="0" name=""/>
        <dsp:cNvSpPr/>
      </dsp:nvSpPr>
      <dsp:spPr>
        <a:xfrm>
          <a:off x="5217109" y="810070"/>
          <a:ext cx="1656090" cy="4188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293227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>
              <a:solidFill>
                <a:schemeClr val="bg1"/>
              </a:solidFill>
            </a:rPr>
            <a:t>Selected four products were ranked, using hierarchical clustering, separately across three dimensions.</a:t>
          </a:r>
          <a:endParaRPr lang="en-US" sz="1100" b="1" kern="1200" dirty="0">
            <a:solidFill>
              <a:schemeClr val="bg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>
              <a:solidFill>
                <a:schemeClr val="bg1"/>
              </a:solidFill>
            </a:rPr>
            <a:t>Variables considered were Months to first purchase, Number of units sold and frequency of purchases for each account</a:t>
          </a:r>
          <a:endParaRPr lang="en-US" sz="1100" b="1" kern="1200" dirty="0">
            <a:solidFill>
              <a:schemeClr val="bg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>
              <a:solidFill>
                <a:schemeClr val="bg1"/>
              </a:solidFill>
            </a:rPr>
            <a:t>Final index was arrived at by assigning weights to the three dimensions </a:t>
          </a:r>
          <a:endParaRPr lang="en-US" sz="1100" b="1" kern="1200" dirty="0">
            <a:solidFill>
              <a:schemeClr val="bg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>
              <a:solidFill>
                <a:schemeClr val="bg1"/>
              </a:solidFill>
            </a:rPr>
            <a:t>Customers were divided into 4 segments</a:t>
          </a:r>
          <a:endParaRPr lang="en-US" sz="1100" b="1" kern="1200" dirty="0">
            <a:solidFill>
              <a:schemeClr val="bg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endParaRPr lang="en-US" sz="1100" b="1" kern="1200" dirty="0">
            <a:solidFill>
              <a:schemeClr val="bg1"/>
            </a:solidFill>
          </a:endParaRPr>
        </a:p>
      </dsp:txBody>
      <dsp:txXfrm>
        <a:off x="5217109" y="810070"/>
        <a:ext cx="1656090" cy="4188145"/>
      </dsp:txXfrm>
    </dsp:sp>
    <dsp:sp modelId="{247AAD46-EAA2-40EF-A086-11AE02228348}">
      <dsp:nvSpPr>
        <dsp:cNvPr id="0" name=""/>
        <dsp:cNvSpPr/>
      </dsp:nvSpPr>
      <dsp:spPr>
        <a:xfrm>
          <a:off x="4884631" y="371200"/>
          <a:ext cx="664954" cy="66495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1941E6F-5159-4266-A303-8CC442036D56}">
      <dsp:nvSpPr>
        <dsp:cNvPr id="0" name=""/>
        <dsp:cNvSpPr/>
      </dsp:nvSpPr>
      <dsp:spPr>
        <a:xfrm rot="16200000">
          <a:off x="5371901" y="2737904"/>
          <a:ext cx="4188145" cy="33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93227" bIns="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Develop Customer Traits database</a:t>
          </a:r>
          <a:endParaRPr lang="en-US" sz="1300" b="1" kern="1200" dirty="0"/>
        </a:p>
      </dsp:txBody>
      <dsp:txXfrm>
        <a:off x="5371901" y="2737904"/>
        <a:ext cx="4188145" cy="332477"/>
      </dsp:txXfrm>
    </dsp:sp>
    <dsp:sp modelId="{089CDE45-11B4-4C7A-8922-4C815915711C}">
      <dsp:nvSpPr>
        <dsp:cNvPr id="0" name=""/>
        <dsp:cNvSpPr/>
      </dsp:nvSpPr>
      <dsp:spPr>
        <a:xfrm>
          <a:off x="7632212" y="810070"/>
          <a:ext cx="1656090" cy="41881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365760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The year-wise potential at each hospital for the new product, was calculated using MAX data.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CHAID analysis was performed on the SDI data, to arrive at the adoption drivers of each tier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en-US" sz="1100" b="1" kern="1200" dirty="0" smtClean="0"/>
            <a:t>A dynamic tool was built using Excel VBA which enables the client to input any hospital’s characteristics and arrive at the segment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endParaRPr lang="en-US" sz="1100" b="1" kern="1200" dirty="0"/>
        </a:p>
      </dsp:txBody>
      <dsp:txXfrm>
        <a:off x="7632212" y="810070"/>
        <a:ext cx="1656090" cy="4188145"/>
      </dsp:txXfrm>
    </dsp:sp>
    <dsp:sp modelId="{5F78A342-2CD4-452A-970F-50AB3B49FA2A}">
      <dsp:nvSpPr>
        <dsp:cNvPr id="0" name=""/>
        <dsp:cNvSpPr/>
      </dsp:nvSpPr>
      <dsp:spPr>
        <a:xfrm>
          <a:off x="7299735" y="371200"/>
          <a:ext cx="664954" cy="664954"/>
        </a:xfrm>
        <a:prstGeom prst="rect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B93E1-ACE6-4546-B510-54535B893BE7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7C3FE-7D6A-4B57-B542-B6390B77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83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816366-2F91-4958-8608-B572173258D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15715" name="Rectangle 4"/>
          <p:cNvSpPr txBox="1">
            <a:spLocks noGrp="1" noChangeArrowheads="1"/>
          </p:cNvSpPr>
          <p:nvPr/>
        </p:nvSpPr>
        <p:spPr bwMode="auto">
          <a:xfrm>
            <a:off x="7028954" y="9416807"/>
            <a:ext cx="238539" cy="1446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marL="0" marR="0" lvl="0" indent="0" algn="r" defTabSz="9618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8DDDDC92-CB52-4D68-8EF7-2599FA00731F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18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15716" name="Rectangle 4"/>
          <p:cNvSpPr txBox="1">
            <a:spLocks noGrp="1" noChangeArrowheads="1"/>
          </p:cNvSpPr>
          <p:nvPr/>
        </p:nvSpPr>
        <p:spPr bwMode="auto">
          <a:xfrm>
            <a:off x="7025772" y="9415217"/>
            <a:ext cx="241720" cy="1462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marL="0" marR="0" lvl="0" indent="0" algn="r" defTabSz="96346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0A281A87-058A-4BE1-92C3-5A8904C53AB8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346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175" y="219075"/>
            <a:ext cx="7278688" cy="4095750"/>
          </a:xfrm>
          <a:prstGeom prst="rect">
            <a:avLst/>
          </a:prstGeom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695" y="4562160"/>
            <a:ext cx="5985742" cy="4737016"/>
          </a:xfrm>
          <a:noFill/>
          <a:ln w="9525"/>
        </p:spPr>
        <p:txBody>
          <a:bodyPr lIns="96593" tIns="47449" rIns="96593" bIns="47449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6977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C8853-3590-439C-8D24-B83AA99FEB4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5603" name="Rectangle 4"/>
          <p:cNvSpPr txBox="1">
            <a:spLocks noGrp="1" noChangeArrowheads="1"/>
          </p:cNvSpPr>
          <p:nvPr/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marL="0" marR="0" lvl="0" indent="0" algn="r" defTabSz="960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A379BE44-94FD-4F52-B6BB-B29219D8A564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Times New Roman" pitchFamily="18" charset="0"/>
              </a:rPr>
              <a:pPr marL="0" marR="0" lvl="0" indent="0" algn="r" defTabSz="9604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5604" name="Rectangle 4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6" rIns="96651" bIns="48326" anchor="b"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FC317CFA-6ADF-4495-99CA-7409C431BC5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31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6350" y="220663"/>
            <a:ext cx="7275513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 lIns="96651" tIns="48326" rIns="96651" bIns="48326"/>
          <a:lstStyle/>
          <a:p>
            <a:pPr marL="0" indent="0" eaLnBrk="1" hangingPunct="1">
              <a:spcBef>
                <a:spcPct val="0"/>
              </a:spcBef>
            </a:pPr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22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4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33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" y="220663"/>
            <a:ext cx="7275513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155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D142DE-0508-47CD-B643-B84159108918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3175" y="220663"/>
            <a:ext cx="7273925" cy="4092575"/>
          </a:xfrm>
          <a:prstGeom prst="rect">
            <a:avLst/>
          </a:prstGeo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9278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C09896-0660-4E90-85CA-76F8EEEB5FEC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03427" name="Rectangle 4"/>
          <p:cNvSpPr txBox="1">
            <a:spLocks noGrp="1" noChangeArrowheads="1"/>
          </p:cNvSpPr>
          <p:nvPr/>
        </p:nvSpPr>
        <p:spPr bwMode="auto">
          <a:xfrm>
            <a:off x="7027363" y="9416807"/>
            <a:ext cx="240129" cy="1446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marL="0" marR="0" lvl="0" indent="0" algn="r" defTabSz="9618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A365692D-3699-4AB6-B64A-53AB99E9FC44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18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03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6350" y="220663"/>
            <a:ext cx="7275513" cy="4092575"/>
          </a:xfrm>
          <a:prstGeom prst="rect">
            <a:avLst/>
          </a:prstGeom>
          <a:ln/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9866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FF2ACC-2628-4037-8BC9-6C9ABF037AD2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04451" name="Rectangle 4"/>
          <p:cNvSpPr txBox="1">
            <a:spLocks noGrp="1" noChangeArrowheads="1"/>
          </p:cNvSpPr>
          <p:nvPr/>
        </p:nvSpPr>
        <p:spPr bwMode="auto">
          <a:xfrm>
            <a:off x="7027363" y="9416807"/>
            <a:ext cx="240129" cy="1446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marL="0" marR="0" lvl="0" indent="0" algn="r" defTabSz="9618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2B9D31B9-A754-48CD-B1B5-C250C35BD8B4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18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1044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6350" y="220663"/>
            <a:ext cx="7275513" cy="4092575"/>
          </a:xfrm>
          <a:prstGeom prst="rect">
            <a:avLst/>
          </a:prstGeom>
          <a:ln/>
        </p:spPr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01699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8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6C6BEC-C378-4E72-B870-C46A746F84A5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763" y="219075"/>
            <a:ext cx="7280276" cy="4095750"/>
          </a:xfrm>
          <a:prstGeom prst="rect">
            <a:avLst/>
          </a:prstGeo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7695" y="4562160"/>
            <a:ext cx="5985742" cy="4737016"/>
          </a:xfrm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908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Evaluation of decisions -Interconnectedness of problems</a:t>
            </a:r>
          </a:p>
          <a:p>
            <a:r>
              <a:rPr lang="en-US" dirty="0" smtClean="0"/>
              <a:t>AU was the</a:t>
            </a:r>
            <a:r>
              <a:rPr lang="en-US" baseline="0" dirty="0" smtClean="0"/>
              <a:t> </a:t>
            </a:r>
            <a:r>
              <a:rPr lang="en-US" dirty="0" err="1" smtClean="0"/>
              <a:t>epicentre</a:t>
            </a:r>
            <a:r>
              <a:rPr lang="en-US" dirty="0" smtClean="0"/>
              <a:t> of multiple problems</a:t>
            </a:r>
          </a:p>
          <a:p>
            <a:r>
              <a:rPr lang="en-US" dirty="0" smtClean="0"/>
              <a:t>OTP was being impacted the most,</a:t>
            </a:r>
            <a:r>
              <a:rPr lang="en-US" baseline="0" dirty="0" smtClean="0"/>
              <a:t> it was decreasing</a:t>
            </a:r>
          </a:p>
          <a:p>
            <a:r>
              <a:rPr lang="en-US" baseline="0" dirty="0" smtClean="0"/>
              <a:t>OTP &gt;&gt; airlines is a network phenomena &gt;&gt; systems thinking &amp; simulate</a:t>
            </a:r>
          </a:p>
          <a:p>
            <a:r>
              <a:rPr lang="en-US" baseline="0" dirty="0" smtClean="0"/>
              <a:t>Framework &gt;&gt; problems areas and give surgical actions/recommendations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86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220663"/>
            <a:ext cx="7273926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CC290-FBB5-460F-B5AA-0FCBA6852F2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202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74980-74FC-4815-AC01-96842E33687D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Times New Roman" pitchFamily="18" charset="0"/>
              </a:rPr>
              <a:pPr marL="0" marR="0" lvl="0" indent="0" algn="r" defTabSz="96202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Times New Roman" pitchFamily="18" charset="0"/>
            </a:endParaRPr>
          </a:p>
        </p:txBody>
      </p:sp>
      <p:sp>
        <p:nvSpPr>
          <p:cNvPr id="24579" name="Rectangle 4"/>
          <p:cNvSpPr txBox="1">
            <a:spLocks noGrp="1" noChangeArrowheads="1"/>
          </p:cNvSpPr>
          <p:nvPr/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marL="0" marR="0" lvl="0" indent="0" algn="r" defTabSz="9604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82F16626-541C-4988-B408-9A9EDF7EDB91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Times New Roman" pitchFamily="18" charset="0"/>
              </a:rPr>
              <a:pPr marL="0" marR="0" lvl="0" indent="0" algn="r" defTabSz="9604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4580" name="Rectangle 4"/>
          <p:cNvSpPr txBox="1">
            <a:spLocks noGrp="1" noChangeArrowheads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1" tIns="48326" rIns="96651" bIns="48326" anchor="b"/>
          <a:lstStyle/>
          <a:p>
            <a:pPr marL="0" marR="0" lvl="0" indent="0" algn="r" defTabSz="965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ebdings" pitchFamily="18" charset="2"/>
              <a:buNone/>
              <a:tabLst/>
              <a:defRPr/>
            </a:pPr>
            <a:fld id="{37DD7BBA-2311-4E22-8EA6-091417A6AFE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Times New Roman" pitchFamily="18" charset="0"/>
              </a:rPr>
              <a:pPr marL="0" marR="0" lvl="0" indent="0" algn="r" defTabSz="96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ebdings" pitchFamily="18" charset="2"/>
                <a:buNone/>
                <a:tabLst/>
                <a:defRPr/>
              </a:pPr>
              <a:t>30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Times New Roman" pitchFamily="18" charset="0"/>
            </a:endParaRPr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6350" y="220663"/>
            <a:ext cx="7275513" cy="4092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ln w="9525"/>
        </p:spPr>
        <p:txBody>
          <a:bodyPr lIns="96651" tIns="48326" rIns="96651" bIns="48326"/>
          <a:lstStyle/>
          <a:p>
            <a:pPr marL="0" indent="0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2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 Sigm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" y="3492501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2425501" y="1058864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r:id="rId3" imgW="1085714" imgH="1286055" progId="PBrush">
                  <p:embed/>
                </p:oleObj>
              </mc:Choice>
              <mc:Fallback>
                <p:oleObj r:id="rId3" imgW="1085714" imgH="1286055" progId="PBrush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4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4536890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www.mu-sigma.com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420625" y="5785754"/>
            <a:ext cx="9318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5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2305161" y="2467429"/>
            <a:ext cx="844332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430790" y="5108573"/>
            <a:ext cx="3289377" cy="522288"/>
          </a:xfrm>
        </p:spPr>
        <p:txBody>
          <a:bodyPr anchor="ctr">
            <a:normAutofit/>
          </a:bodyPr>
          <a:lstStyle>
            <a:lvl1pPr algn="ctr">
              <a:buNone/>
              <a:defRPr sz="1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031964" y="6045652"/>
            <a:ext cx="10100714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2306277" y="2971800"/>
            <a:ext cx="8443322" cy="457200"/>
          </a:xfrm>
        </p:spPr>
        <p:txBody>
          <a:bodyPr anchor="ctr"/>
          <a:lstStyle>
            <a:lvl1pPr marL="234950" indent="-1206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i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Meeting Title</a:t>
            </a:r>
          </a:p>
        </p:txBody>
      </p:sp>
      <p:sp>
        <p:nvSpPr>
          <p:cNvPr id="14" name="Rectangle 11"/>
          <p:cNvSpPr>
            <a:spLocks noChangeArrowheads="1"/>
          </p:cNvSpPr>
          <p:nvPr userDrawn="1"/>
        </p:nvSpPr>
        <p:spPr bwMode="auto">
          <a:xfrm>
            <a:off x="1" y="3492501"/>
            <a:ext cx="12192000" cy="3382963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1981835" y="1003300"/>
            <a:ext cx="0" cy="1905000"/>
          </a:xfrm>
          <a:prstGeom prst="line">
            <a:avLst/>
          </a:prstGeom>
          <a:noFill/>
          <a:ln w="1016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 userDrawn="1"/>
        </p:nvGraphicFramePr>
        <p:xfrm>
          <a:off x="2425501" y="1058864"/>
          <a:ext cx="1336859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r:id="rId5" imgW="1085714" imgH="1286055" progId="PBrush">
                  <p:embed/>
                </p:oleObj>
              </mc:Choice>
              <mc:Fallback>
                <p:oleObj r:id="rId5" imgW="1085714" imgH="1286055" progId="PBrush">
                  <p:embed/>
                  <p:pic>
                    <p:nvPicPr>
                      <p:cNvPr id="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501" y="1058864"/>
                        <a:ext cx="1336859" cy="1285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 userDrawn="1"/>
        </p:nvSpPr>
        <p:spPr bwMode="auto">
          <a:xfrm>
            <a:off x="4536890" y="4094163"/>
            <a:ext cx="3090021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Chicago, IL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Bangalore, India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www.mu-sigma.com</a:t>
            </a:r>
            <a:endParaRPr lang="en-US" sz="2000" b="1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1420625" y="5785754"/>
            <a:ext cx="9318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1031964" y="6045652"/>
            <a:ext cx="10100714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3"/>
          <p:cNvSpPr txBox="1">
            <a:spLocks noChangeArrowheads="1"/>
          </p:cNvSpPr>
          <p:nvPr userDrawn="1"/>
        </p:nvSpPr>
        <p:spPr bwMode="auto">
          <a:xfrm>
            <a:off x="3991033" y="3556000"/>
            <a:ext cx="4190389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Do The Math</a:t>
            </a:r>
          </a:p>
        </p:txBody>
      </p:sp>
      <p:cxnSp>
        <p:nvCxnSpPr>
          <p:cNvPr id="22" name="Straight Connector 25"/>
          <p:cNvCxnSpPr>
            <a:cxnSpLocks noChangeShapeType="1"/>
          </p:cNvCxnSpPr>
          <p:nvPr userDrawn="1"/>
        </p:nvCxnSpPr>
        <p:spPr bwMode="auto">
          <a:xfrm flipV="1">
            <a:off x="5118764" y="3951288"/>
            <a:ext cx="191342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353572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MuKyun</a:t>
            </a:r>
            <a:r>
              <a:rPr lang="en-US" dirty="0" smtClean="0"/>
              <a:t> – What is the Key Takeaway from the Slide?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 8"/>
          <p:cNvSpPr/>
          <p:nvPr/>
        </p:nvSpPr>
        <p:spPr>
          <a:xfrm>
            <a:off x="562888" y="1282762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 smtClean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2472" y="1379891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 smtClean="0">
                <a:solidFill>
                  <a:schemeClr val="bg1"/>
                </a:solidFill>
              </a:rPr>
              <a:t>Who is the end consumer?</a:t>
            </a:r>
            <a:endParaRPr lang="en-US" sz="14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2888" y="2351196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 smtClean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472" y="2448325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 smtClean="0">
                <a:solidFill>
                  <a:schemeClr val="bg1"/>
                </a:solidFill>
              </a:rPr>
              <a:t>What is the business question?</a:t>
            </a:r>
            <a:endParaRPr lang="en-US" sz="14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62888" y="3419629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82472" y="3516759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 smtClean="0"/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562888" y="4488064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2472" y="4585193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 smtClean="0">
                <a:solidFill>
                  <a:schemeClr val="bg1"/>
                </a:solidFill>
              </a:rPr>
              <a:t>What do you intend to do with the output?</a:t>
            </a:r>
            <a:endParaRPr lang="en-US" sz="14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62888" y="5556498"/>
            <a:ext cx="11062312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D8CBCB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 smtClean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82472" y="5653627"/>
            <a:ext cx="2212462" cy="77704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 smtClean="0">
                <a:solidFill>
                  <a:schemeClr val="bg1"/>
                </a:solidFill>
              </a:rPr>
              <a:t>What do you ‘expect’ as the outcomes?</a:t>
            </a:r>
            <a:endParaRPr lang="en-US" sz="14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894933" y="1311212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 smtClean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94933" y="2379646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894933" y="3445029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894933" y="4513463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894933" y="5581897"/>
            <a:ext cx="8714632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4142010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QFIRe</a:t>
            </a:r>
            <a:r>
              <a:rPr lang="en-US" dirty="0" smtClean="0"/>
              <a:t> – What is the Key Takeaway from the Slide?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 userDrawn="1"/>
        </p:nvSpPr>
        <p:spPr>
          <a:xfrm>
            <a:off x="609796" y="1566331"/>
            <a:ext cx="10638585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 smtClean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609796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609796" y="5524500"/>
            <a:ext cx="10638585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524500"/>
            <a:ext cx="10616070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Recommendation 1</a:t>
            </a:r>
          </a:p>
          <a:p>
            <a:pPr lvl="1"/>
            <a:r>
              <a:rPr lang="en-US" dirty="0" smtClean="0"/>
              <a:t>Sub-recommendation 1</a:t>
            </a:r>
          </a:p>
          <a:p>
            <a:pPr lvl="0"/>
            <a:r>
              <a:rPr lang="en-US" dirty="0" smtClean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2662764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Finding 1</a:t>
            </a:r>
          </a:p>
          <a:p>
            <a:pPr lvl="1"/>
            <a:r>
              <a:rPr lang="en-US" dirty="0" smtClean="0"/>
              <a:t>Sub-finding 1</a:t>
            </a:r>
          </a:p>
          <a:p>
            <a:pPr lvl="1"/>
            <a:r>
              <a:rPr lang="en-US" dirty="0" smtClean="0"/>
              <a:t>Sub-finding 2</a:t>
            </a:r>
          </a:p>
          <a:p>
            <a:pPr lvl="0"/>
            <a:r>
              <a:rPr lang="en-US" dirty="0" smtClean="0"/>
              <a:t>Finding 2</a:t>
            </a:r>
          </a:p>
          <a:p>
            <a:pPr lvl="1"/>
            <a:r>
              <a:rPr lang="en-US" dirty="0" smtClean="0"/>
              <a:t>Sub-finding 1</a:t>
            </a:r>
          </a:p>
          <a:p>
            <a:pPr lvl="1"/>
            <a:r>
              <a:rPr lang="en-US" dirty="0" smtClean="0"/>
              <a:t>Sub-finding 2</a:t>
            </a:r>
          </a:p>
          <a:p>
            <a:pPr lvl="0"/>
            <a:r>
              <a:rPr lang="en-US" dirty="0" smtClean="0"/>
              <a:t>Finding 3</a:t>
            </a:r>
          </a:p>
          <a:p>
            <a:pPr lvl="0"/>
            <a:r>
              <a:rPr lang="en-US" dirty="0" smtClean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609795" y="1566331"/>
            <a:ext cx="10616070" cy="762001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Question</a:t>
            </a:r>
          </a:p>
          <a:p>
            <a:pPr lvl="1"/>
            <a:r>
              <a:rPr lang="en-US" dirty="0" smtClean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726673" y="1308100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726673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Findings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726673" y="52451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Recommendations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6026030" y="2662763"/>
            <a:ext cx="5216096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2662764"/>
            <a:ext cx="5216096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Insight 1</a:t>
            </a:r>
          </a:p>
          <a:p>
            <a:pPr lvl="1"/>
            <a:r>
              <a:rPr lang="en-US" dirty="0" smtClean="0"/>
              <a:t>Sub-insight</a:t>
            </a:r>
          </a:p>
          <a:p>
            <a:pPr lvl="1"/>
            <a:r>
              <a:rPr lang="en-US" dirty="0" smtClean="0"/>
              <a:t>Sub-insight</a:t>
            </a:r>
          </a:p>
          <a:p>
            <a:pPr lvl="0"/>
            <a:r>
              <a:rPr lang="en-US" dirty="0" smtClean="0"/>
              <a:t>Insight 2</a:t>
            </a:r>
          </a:p>
          <a:p>
            <a:pPr lvl="0"/>
            <a:r>
              <a:rPr lang="en-US" dirty="0" smtClean="0"/>
              <a:t>Insight 3</a:t>
            </a:r>
          </a:p>
          <a:p>
            <a:pPr lvl="0"/>
            <a:r>
              <a:rPr lang="en-US" dirty="0" smtClean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6142907" y="2396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295165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err="1" smtClean="0"/>
              <a:t>FIRe</a:t>
            </a:r>
            <a:r>
              <a:rPr lang="en-US" dirty="0" smtClean="0"/>
              <a:t> – What is the Key Takeaway from the Slide?</a:t>
            </a:r>
            <a:endParaRPr 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 userDrawn="1"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 userDrawn="1"/>
        </p:nvSpPr>
        <p:spPr>
          <a:xfrm>
            <a:off x="609796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609796" y="5067300"/>
            <a:ext cx="10638585" cy="13843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609795" y="5067300"/>
            <a:ext cx="10616070" cy="13843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Recommendation 1</a:t>
            </a:r>
          </a:p>
          <a:p>
            <a:pPr lvl="1"/>
            <a:r>
              <a:rPr lang="en-US" dirty="0" smtClean="0"/>
              <a:t>Sub-recommendation 1</a:t>
            </a:r>
          </a:p>
          <a:p>
            <a:pPr lvl="0"/>
            <a:r>
              <a:rPr lang="en-US" dirty="0" smtClean="0"/>
              <a:t>Recommendation 2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9796" y="1646764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 smtClean="0"/>
              <a:t>Finding 1</a:t>
            </a:r>
          </a:p>
          <a:p>
            <a:pPr lvl="1"/>
            <a:r>
              <a:rPr lang="en-US" dirty="0" smtClean="0"/>
              <a:t>Sub-finding 1</a:t>
            </a:r>
          </a:p>
          <a:p>
            <a:pPr lvl="1"/>
            <a:r>
              <a:rPr lang="en-US" dirty="0" smtClean="0"/>
              <a:t>Sub-finding 2</a:t>
            </a:r>
          </a:p>
          <a:p>
            <a:pPr lvl="0"/>
            <a:r>
              <a:rPr lang="en-US" dirty="0" smtClean="0"/>
              <a:t>Finding 2</a:t>
            </a:r>
          </a:p>
          <a:p>
            <a:pPr lvl="1"/>
            <a:r>
              <a:rPr lang="en-US" dirty="0" smtClean="0"/>
              <a:t>Sub-finding 1</a:t>
            </a:r>
          </a:p>
          <a:p>
            <a:pPr lvl="1"/>
            <a:r>
              <a:rPr lang="en-US" dirty="0" smtClean="0"/>
              <a:t>Sub-finding 2</a:t>
            </a:r>
          </a:p>
          <a:p>
            <a:pPr lvl="0"/>
            <a:r>
              <a:rPr lang="en-US" dirty="0" smtClean="0"/>
              <a:t>Finding 3</a:t>
            </a:r>
          </a:p>
          <a:p>
            <a:pPr lvl="0"/>
            <a:r>
              <a:rPr lang="en-US" dirty="0" smtClean="0"/>
              <a:t>Finding 4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726673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Findings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726673" y="4787900"/>
            <a:ext cx="2392274" cy="342900"/>
          </a:xfrm>
          <a:prstGeom prst="round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Recommendations</a:t>
            </a:r>
            <a:endParaRPr lang="en-US" sz="1600" b="1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026030" y="1646763"/>
            <a:ext cx="5216096" cy="300143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 smtClean="0"/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26030" y="1646764"/>
            <a:ext cx="5216096" cy="300143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Insight 1</a:t>
            </a:r>
          </a:p>
          <a:p>
            <a:pPr lvl="1"/>
            <a:r>
              <a:rPr lang="en-US" dirty="0" smtClean="0"/>
              <a:t>Sub-insight</a:t>
            </a:r>
          </a:p>
          <a:p>
            <a:pPr lvl="1"/>
            <a:r>
              <a:rPr lang="en-US" dirty="0" smtClean="0"/>
              <a:t>Sub-insight</a:t>
            </a:r>
          </a:p>
          <a:p>
            <a:pPr lvl="0"/>
            <a:r>
              <a:rPr lang="en-US" dirty="0" smtClean="0"/>
              <a:t>Insight 2</a:t>
            </a:r>
          </a:p>
          <a:p>
            <a:pPr lvl="0"/>
            <a:r>
              <a:rPr lang="en-US" dirty="0" smtClean="0"/>
              <a:t>Insight 3</a:t>
            </a:r>
          </a:p>
          <a:p>
            <a:pPr lvl="0"/>
            <a:r>
              <a:rPr lang="en-US" dirty="0" smtClean="0"/>
              <a:t>Insight 4</a:t>
            </a: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6142907" y="1380064"/>
            <a:ext cx="2392274" cy="3429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537311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Background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/>
          </p:nvPr>
        </p:nvGraphicFramePr>
        <p:xfrm>
          <a:off x="546596" y="4466872"/>
          <a:ext cx="5291148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Objectives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2501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What are the relevant facts that serve as the background for this project?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851400"/>
            <a:ext cx="5291148" cy="147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key project objectives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Approach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2895600"/>
            <a:ext cx="337733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300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Findings and Imp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/>
          </p:nvPr>
        </p:nvGraphicFramePr>
        <p:xfrm>
          <a:off x="6378742" y="1431572"/>
          <a:ext cx="5291148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Analysis</a:t>
                      </a:r>
                      <a:r>
                        <a:rPr lang="en-US" sz="1400" baseline="0" dirty="0" smtClean="0"/>
                        <a:t> Illustrations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Paste charts/graphics that illustrate key analysis outputs and support the key findings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5945896" y="19812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46596" y="1431572"/>
          <a:ext cx="5291148" cy="23784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Findings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126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46596" y="3933472"/>
          <a:ext cx="5291148" cy="23911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Business Impact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253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9939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findings/insights obtained from the analysis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2006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What was the real/projected impact of the project on the business?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Right Arrow 17"/>
          <p:cNvSpPr/>
          <p:nvPr userDrawn="1"/>
        </p:nvSpPr>
        <p:spPr bwMode="auto">
          <a:xfrm rot="10800000">
            <a:off x="5945896" y="4419600"/>
            <a:ext cx="337733" cy="1371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918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113049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049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ounded Rectangle 19"/>
          <p:cNvSpPr/>
          <p:nvPr userDrawn="1"/>
        </p:nvSpPr>
        <p:spPr bwMode="auto">
          <a:xfrm>
            <a:off x="3877674" y="3490815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877674" y="2440109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678271" y="485104"/>
            <a:ext cx="100584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678271" y="1536656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557020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2608582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877674" y="1389403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716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4257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34798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678271" y="2588208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3660144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678271" y="3639760"/>
            <a:ext cx="100584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766153" y="4711707"/>
            <a:ext cx="2814441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877674" y="4541521"/>
            <a:ext cx="7430123" cy="91440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971488" y="4533900"/>
            <a:ext cx="7204968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4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248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877674" y="4251937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877674" y="2811768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541111" y="604461"/>
            <a:ext cx="1280160" cy="2814441"/>
          </a:xfrm>
          <a:prstGeom prst="homePlate">
            <a:avLst>
              <a:gd name="adj" fmla="val 2137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541111" y="2044629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66153" y="1645917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66153" y="3086085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877674" y="1371600"/>
            <a:ext cx="7430123" cy="1280160"/>
          </a:xfrm>
          <a:prstGeom prst="roundRect">
            <a:avLst>
              <a:gd name="adj" fmla="val 5556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71488" y="1397000"/>
            <a:ext cx="7204968" cy="118872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971488" y="2837168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971488" y="4277337"/>
            <a:ext cx="7204968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2947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947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hevron 18"/>
          <p:cNvSpPr/>
          <p:nvPr userDrawn="1"/>
        </p:nvSpPr>
        <p:spPr bwMode="auto">
          <a:xfrm rot="5400000">
            <a:off x="1541111" y="3484797"/>
            <a:ext cx="1280160" cy="2814441"/>
          </a:xfrm>
          <a:prstGeom prst="chevron">
            <a:avLst>
              <a:gd name="adj" fmla="val 214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66153" y="4526254"/>
            <a:ext cx="2814441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3</a:t>
            </a:r>
          </a:p>
        </p:txBody>
      </p:sp>
    </p:spTree>
    <p:extLst>
      <p:ext uri="{BB962C8B-B14F-4D97-AF65-F5344CB8AC3E}">
        <p14:creationId xmlns:p14="http://schemas.microsoft.com/office/powerpoint/2010/main" val="425590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562888" y="1371600"/>
            <a:ext cx="2720626" cy="889000"/>
          </a:xfrm>
          <a:prstGeom prst="homePlate">
            <a:avLst>
              <a:gd name="adj" fmla="val 30189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3319997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607710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8834216" y="1371600"/>
            <a:ext cx="2720626" cy="889000"/>
          </a:xfrm>
          <a:prstGeom prst="chevron">
            <a:avLst>
              <a:gd name="adj" fmla="val 305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531617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3304361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19997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6077106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092742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8849852" y="2362200"/>
            <a:ext cx="2673718" cy="3159614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865488" y="2451100"/>
            <a:ext cx="2658083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4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04699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42377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129341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367020" y="1409700"/>
            <a:ext cx="2138975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step 3</a:t>
            </a:r>
          </a:p>
        </p:txBody>
      </p:sp>
      <p:graphicFrame>
        <p:nvGraphicFramePr>
          <p:cNvPr id="113152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152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54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D4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AA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4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3254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254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438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ou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750632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4190999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750634" y="1752599"/>
            <a:ext cx="4690734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4191001" y="1312232"/>
            <a:ext cx="3810000" cy="4690734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6444242" y="2483485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879366" y="2523117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4072944" y="4388486"/>
            <a:ext cx="1674812" cy="42216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6250664" y="4449181"/>
            <a:ext cx="2061968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Enter Text</a:t>
            </a:r>
            <a:endParaRPr lang="en-US" dirty="0"/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560933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76569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4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8149369" y="12954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165004" y="13107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1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560933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576569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3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8149369" y="4114800"/>
            <a:ext cx="3475834" cy="1905000"/>
          </a:xfrm>
          <a:prstGeom prst="roundRect">
            <a:avLst>
              <a:gd name="adj" fmla="val 3950"/>
            </a:avLst>
          </a:prstGeom>
          <a:solidFill>
            <a:srgbClr val="D8CB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8165004" y="4130186"/>
            <a:ext cx="3377329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step 2 and its sub-steps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3357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357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204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/>
            </a:lvl1pPr>
            <a:lvl2pPr>
              <a:buClr>
                <a:srgbClr val="003399"/>
              </a:buClr>
              <a:defRPr/>
            </a:lvl2pPr>
            <a:lvl3pPr>
              <a:buClr>
                <a:srgbClr val="003399"/>
              </a:buClr>
              <a:defRPr/>
            </a:lvl3pPr>
            <a:lvl4pPr>
              <a:buClr>
                <a:srgbClr val="003399"/>
              </a:buClr>
              <a:defRPr/>
            </a:lvl4pPr>
          </a:lstStyle>
          <a:p>
            <a:pPr lvl="0"/>
            <a:r>
              <a:rPr lang="en-US" dirty="0" smtClean="0"/>
              <a:t>Supporting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graphicFrame>
        <p:nvGraphicFramePr>
          <p:cNvPr id="111821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1821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2041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2249599" y="1295400"/>
            <a:ext cx="7692804" cy="39624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 dirty="0"/>
          </a:p>
        </p:txBody>
      </p:sp>
      <p:graphicFrame>
        <p:nvGraphicFramePr>
          <p:cNvPr id="113459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3459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757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180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Ndhnas032\creative_services_working\Working\Kravitz\Kravitz_654302_ppt_leslie_am\PPT_Template\Natives\BusinessAnalyticsInsights_PPT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572000" y="3048000"/>
            <a:ext cx="7010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\\Ndhnas032\creative_services_working\Working\Kravitz\Kravitz_654302_ppt_leslie_am\Signature\BusinessAnalyticsInsights_Signature_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68" y="5867400"/>
            <a:ext cx="719243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0" y="1143000"/>
            <a:ext cx="7823200" cy="16764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3276600"/>
            <a:ext cx="7010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6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\\Ndhnas032\creative_services_working\Working\Kravitz\Kravitz_654302_ppt_leslie_am\PPT_Template\Natives\BusinessAnalyticsInsights_PPT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572000" y="3048000"/>
            <a:ext cx="7010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\\Ndhnas032\creative_services_working\Working\Kravitz\Kravitz_654302_ppt_leslie_am\Signature\BusinessAnalyticsInsights_Signature_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68" y="5867400"/>
            <a:ext cx="719243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572000" y="762000"/>
            <a:ext cx="7010400" cy="20574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72000" y="3276600"/>
            <a:ext cx="7010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\\Ndhnas032\creative_services_working\Working\Kravitz\Kravitz_654302_ppt_leslie_am\PPT_Template\Natives\BusinessAnalyticsInsights_PPT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7" y="0"/>
            <a:ext cx="1220046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\\Ndhnas032\creative_services_working\Working\Kravitz\Kravitz_654302_ppt_leslie_am\Signature\BusinessAnalyticsInsights_Signature_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5867400"/>
            <a:ext cx="719243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0" y="3048000"/>
            <a:ext cx="6502400" cy="20574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Ndhnas032\creative_services_working\Working\Kravitz\Kravitz_654302_ppt_leslie_am\PPT_Template\Natives\BusinessAnalyticsInsights_PPT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\\Ndhnas032\creative_services_working\Working\Kravitz\Kravitz_654302_ppt_leslie_am\Signature\BusinessAnalyticsInsights_Signature_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5867400"/>
            <a:ext cx="719243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143000"/>
            <a:ext cx="6502400" cy="20574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6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143000"/>
            <a:ext cx="5384800" cy="50292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50292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0" y="1143000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400" y="1905001"/>
            <a:ext cx="5386917" cy="4267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43000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905000"/>
            <a:ext cx="5389033" cy="4267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7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4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70108" y="2743200"/>
            <a:ext cx="8255692" cy="2971800"/>
          </a:xfrm>
        </p:spPr>
        <p:txBody>
          <a:bodyPr/>
          <a:lstStyle>
            <a:lvl1pPr>
              <a:defRPr/>
            </a:lvl1pPr>
            <a:lvl2pPr marL="452438" lvl="1" indent="-215900">
              <a:defRPr/>
            </a:lvl2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0108" y="1219200"/>
            <a:ext cx="8255692" cy="1143000"/>
          </a:xfrm>
        </p:spPr>
        <p:txBody>
          <a:bodyPr tIns="45720" bIns="4572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98020" name="Line 4"/>
          <p:cNvSpPr>
            <a:spLocks noChangeShapeType="1"/>
          </p:cNvSpPr>
          <p:nvPr/>
        </p:nvSpPr>
        <p:spPr bwMode="auto">
          <a:xfrm>
            <a:off x="1751207" y="1905000"/>
            <a:ext cx="0" cy="457200"/>
          </a:xfrm>
          <a:prstGeom prst="line">
            <a:avLst/>
          </a:prstGeom>
          <a:noFill/>
          <a:ln w="76200">
            <a:solidFill>
              <a:srgbClr val="0B1F6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751428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8" name="Text Box 5"/>
          <p:cNvSpPr txBox="1">
            <a:spLocks noChangeArrowheads="1"/>
          </p:cNvSpPr>
          <p:nvPr userDrawn="1"/>
        </p:nvSpPr>
        <p:spPr bwMode="auto">
          <a:xfrm>
            <a:off x="11751428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graphicFrame>
        <p:nvGraphicFramePr>
          <p:cNvPr id="1119234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19234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225155" y="6492241"/>
            <a:ext cx="22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174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33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48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07E2D29-BAC1-4367-8D0A-D781E5C3528C}" type="datetime1">
              <a:rPr lang="en-US" smtClean="0"/>
              <a:t>8/21/2017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64000" y="1676400"/>
            <a:ext cx="78232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64000" y="1828800"/>
            <a:ext cx="8128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6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956800" y="6356351"/>
            <a:ext cx="1828800" cy="365125"/>
          </a:xfrm>
        </p:spPr>
        <p:txBody>
          <a:bodyPr/>
          <a:lstStyle>
            <a:lvl1pPr>
              <a:defRPr baseline="0"/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71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ndhnas032\Creative_Services_Working\Working\Back\Back_641350_SPCO_leslie_am\Business_Development_Evalutation\PPT\BusinessDevEval_SPCO_PPT-0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981200"/>
            <a:ext cx="6908800" cy="20574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73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61" y="1622"/>
          <a:ext cx="2160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" y="1622"/>
                        <a:ext cx="2160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2"/>
            <a:ext cx="12192000" cy="809331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99000">
                <a:schemeClr val="accent1"/>
              </a:gs>
            </a:gsLst>
            <a:lin ang="135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86" tIns="46642" rIns="93286" bIns="46642" rtlCol="0" anchor="ctr"/>
          <a:lstStyle/>
          <a:p>
            <a:pPr algn="ctr"/>
            <a:endParaRPr lang="en-US" sz="1800" dirty="0" smtClean="0">
              <a:solidFill>
                <a:srgbClr val="000000"/>
              </a:solidFill>
            </a:endParaRPr>
          </a:p>
        </p:txBody>
      </p:sp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161986" y="77748"/>
            <a:ext cx="11725485" cy="647898"/>
          </a:xfrm>
        </p:spPr>
        <p:txBody>
          <a:bodyPr anchor="ctr" anchorCtr="0">
            <a:noAutofit/>
          </a:bodyPr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"/>
          <p:cNvSpPr txBox="1">
            <a:spLocks/>
          </p:cNvSpPr>
          <p:nvPr/>
        </p:nvSpPr>
        <p:spPr>
          <a:xfrm>
            <a:off x="11626137" y="6566446"/>
            <a:ext cx="284012" cy="1554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1000" smtClean="0">
                <a:solidFill>
                  <a:srgbClr val="FFFFFF"/>
                </a:solidFill>
              </a:rPr>
              <a:pPr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5718" y="1038259"/>
            <a:ext cx="11312965" cy="1256111"/>
          </a:xfrm>
        </p:spPr>
        <p:txBody>
          <a:bodyPr/>
          <a:lstStyle>
            <a:lvl1pPr marL="184627" indent="-184627">
              <a:buSzPct val="80000"/>
              <a:buFont typeface="Arial" panose="020B0604020202020204" pitchFamily="34" charset="0"/>
              <a:buChar char="•"/>
              <a:defRPr sz="1600"/>
            </a:lvl1pPr>
            <a:lvl2pPr marL="293136" indent="-291517">
              <a:buSzPct val="80000"/>
              <a:buFont typeface="Arial" panose="020B0604020202020204" pitchFamily="34" charset="0"/>
              <a:buChar char="•"/>
              <a:defRPr sz="1600"/>
            </a:lvl2pPr>
            <a:lvl3pPr marL="367637" indent="-183008">
              <a:buSzPct val="80000"/>
              <a:buFont typeface="Arial" panose="020B0604020202020204" pitchFamily="34" charset="0"/>
              <a:buChar char="•"/>
              <a:defRPr sz="1600"/>
            </a:lvl3pPr>
            <a:lvl4pPr marL="552264" indent="-184627">
              <a:buSzPct val="80000"/>
              <a:buFont typeface="Arial" panose="020B0604020202020204" pitchFamily="34" charset="0"/>
              <a:buChar char="•"/>
              <a:defRPr sz="1600"/>
            </a:lvl4pPr>
            <a:lvl5pPr marL="735271" indent="-183008">
              <a:buSzPct val="80000"/>
              <a:buFont typeface="Arial" panose="020B0604020202020204" pitchFamily="34" charset="0"/>
              <a:buChar char="•"/>
              <a:defRPr sz="1600"/>
            </a:lvl5pPr>
            <a:lvl6pPr marL="919900" indent="-184627">
              <a:buFont typeface="Arial" panose="020B0604020202020204" pitchFamily="34" charset="0"/>
              <a:buChar char="•"/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3888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112025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0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025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645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5471" y="1381125"/>
            <a:ext cx="5300530" cy="4191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630" y="1381125"/>
            <a:ext cx="5300530" cy="4191000"/>
          </a:xfrm>
        </p:spPr>
        <p:txBody>
          <a:bodyPr/>
          <a:lstStyle>
            <a:lvl1pPr>
              <a:defRPr sz="1600"/>
            </a:lvl1pPr>
            <a:lvl2pPr>
              <a:defRPr lang="en-US" sz="14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300" baseline="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/>
                </a:solidFill>
                <a:latin typeface="+mn-lt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graphicFrame>
        <p:nvGraphicFramePr>
          <p:cNvPr id="1121282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1282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84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6" y="1371337"/>
            <a:ext cx="5386526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6" y="2174875"/>
            <a:ext cx="5386526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371337"/>
            <a:ext cx="538848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62888" y="381000"/>
            <a:ext cx="11062315" cy="838200"/>
          </a:xfrm>
        </p:spPr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1122306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2306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61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333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333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95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378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r:id="rId3" imgW="971686" imgH="895238" progId="PBrush">
                  <p:embed/>
                </p:oleObj>
              </mc:Choice>
              <mc:Fallback>
                <p:oleObj r:id="rId3" imgW="971686" imgH="895238" progId="PBrush">
                  <p:embed/>
                  <p:pic>
                    <p:nvPicPr>
                      <p:cNvPr id="1125378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What is the Key Takeaway from the Slide?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546596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Company Facts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546596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Company Performance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7252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company in terms of their business presence etc.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47252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How has the company been performing?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/>
        </p:nvGraphicFramePr>
        <p:xfrm>
          <a:off x="6378742" y="14315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Market Situation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/>
        </p:nvGraphicFramePr>
        <p:xfrm>
          <a:off x="6378742" y="3933472"/>
          <a:ext cx="5291148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 Imperatives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79399" y="18161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Describe the state of the market that the company is in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79399" y="4318000"/>
            <a:ext cx="5291148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According to the company, what are the key focus areas or strategies for the near and distant future?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4239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Q Future St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MPDNA – What is the Key Takeaway from the Slide?</a:t>
            </a:r>
            <a:endParaRPr lang="en-US" dirty="0"/>
          </a:p>
        </p:txBody>
      </p:sp>
      <p:pic>
        <p:nvPicPr>
          <p:cNvPr id="3" name="Picture 4" descr="j0188453[1]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0562" y="3556001"/>
            <a:ext cx="3299150" cy="57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 userDrawn="1"/>
        </p:nvGraphicFramePr>
        <p:xfrm>
          <a:off x="546602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Situation – Current</a:t>
                      </a:r>
                      <a:r>
                        <a:rPr lang="en-US" sz="1400" baseline="0" dirty="0" smtClean="0"/>
                        <a:t>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47252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What are the undisputed facts about the client and project?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 userDrawn="1"/>
        </p:nvGraphicFramePr>
        <p:xfrm>
          <a:off x="8208134" y="2155472"/>
          <a:ext cx="3440523" cy="33309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05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8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Desired Future State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64127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08785" y="2540000"/>
            <a:ext cx="3424236" cy="29337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Where would the client like to be?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0" name="Right Arrow 9"/>
          <p:cNvSpPr/>
          <p:nvPr userDrawn="1"/>
        </p:nvSpPr>
        <p:spPr bwMode="auto">
          <a:xfrm>
            <a:off x="4052794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ight Arrow 11"/>
          <p:cNvSpPr/>
          <p:nvPr userDrawn="1"/>
        </p:nvSpPr>
        <p:spPr bwMode="auto">
          <a:xfrm>
            <a:off x="7805382" y="3251200"/>
            <a:ext cx="337733" cy="1188720"/>
          </a:xfrm>
          <a:prstGeom prst="rightArrow">
            <a:avLst>
              <a:gd name="adj1" fmla="val 50000"/>
              <a:gd name="adj2" fmla="val 100000"/>
            </a:avLst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 userDrawn="1"/>
        </p:nvGraphicFramePr>
        <p:xfrm>
          <a:off x="4159118" y="13045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Complications – The Gap / Trigger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174753" y="1676400"/>
            <a:ext cx="3846402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Explain the cause of the gap between the current state and desired future state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Right Arrow 14"/>
          <p:cNvSpPr/>
          <p:nvPr userDrawn="1"/>
        </p:nvSpPr>
        <p:spPr bwMode="auto">
          <a:xfrm rot="5400000">
            <a:off x="5960794" y="2593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 userDrawn="1"/>
        </p:nvSpPr>
        <p:spPr bwMode="auto">
          <a:xfrm rot="5400000">
            <a:off x="5960794" y="3609106"/>
            <a:ext cx="274320" cy="1463509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 userDrawn="1"/>
        </p:nvGraphicFramePr>
        <p:xfrm>
          <a:off x="4159118" y="4530372"/>
          <a:ext cx="3877672" cy="183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6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196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Questions – which</a:t>
                      </a:r>
                      <a:r>
                        <a:rPr lang="en-US" sz="1400" baseline="0" dirty="0" smtClean="0"/>
                        <a:t> need answers</a:t>
                      </a:r>
                      <a:endParaRPr lang="en-US" sz="1400" dirty="0"/>
                    </a:p>
                  </a:txBody>
                  <a:tcPr marL="112578" marR="112578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90366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 smtClean="0"/>
                    </a:p>
                  </a:txBody>
                  <a:tcPr marL="112578" marR="1125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174753" y="4902200"/>
            <a:ext cx="3846402" cy="14478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 smtClean="0"/>
              <a:t>What is the one key question that we should answer to get from current to desired future state?</a:t>
            </a:r>
          </a:p>
          <a:p>
            <a:pPr lvl="1"/>
            <a:r>
              <a:rPr lang="en-US" dirty="0" smtClean="0"/>
              <a:t>What questions will help me answer the one key question?</a:t>
            </a:r>
          </a:p>
        </p:txBody>
      </p:sp>
      <p:graphicFrame>
        <p:nvGraphicFramePr>
          <p:cNvPr id="1128450" name="Object 113"/>
          <p:cNvGraphicFramePr>
            <a:graphicFrameLocks noChangeAspect="1"/>
          </p:cNvGraphicFramePr>
          <p:nvPr/>
        </p:nvGraphicFramePr>
        <p:xfrm>
          <a:off x="11384804" y="76200"/>
          <a:ext cx="730973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" r:id="rId4" imgW="971686" imgH="895238" progId="PBrush">
                  <p:embed/>
                </p:oleObj>
              </mc:Choice>
              <mc:Fallback>
                <p:oleObj r:id="rId4" imgW="971686" imgH="895238" progId="PBrush">
                  <p:embed/>
                  <p:pic>
                    <p:nvPicPr>
                      <p:cNvPr id="112845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4804" y="76200"/>
                        <a:ext cx="730973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505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oleObject" Target="../embeddings/oleObject23.bin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6.jpe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3.xml"/><Relationship Id="rId16" Type="http://schemas.openxmlformats.org/officeDocument/2006/relationships/vmlDrawing" Target="../drawings/vmlDrawing22.v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4.emf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5471" y="1381125"/>
            <a:ext cx="1078868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Supporting Points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62888" y="381000"/>
            <a:ext cx="110623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What is the Key Takeaway from the Slide?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5462752" y="29575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 sz="18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1748640" y="6492240"/>
            <a:ext cx="18755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/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25155" y="6492241"/>
            <a:ext cx="2251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 Sigma Confidential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4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96" r:id="rId2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066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</a:defRPr>
      </a:lvl2pPr>
      <a:lvl3pPr marL="623888" indent="-1603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/>
          </a:solidFill>
          <a:latin typeface="+mn-lt"/>
        </a:defRPr>
      </a:lvl3pPr>
      <a:lvl4pPr marL="855663" indent="-1730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/>
          </a:solidFill>
          <a:latin typeface="+mn-lt"/>
        </a:defRPr>
      </a:lvl4pPr>
      <a:lvl5pPr marL="1030288" indent="-1158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7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8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\\Ndhnas032\creative_services_working\Working\Kravitz\Kravitz_654302_ppt_leslie_am\PPT_Template\Natives\BusinessAnalyticsInsights_PPT-02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104775"/>
            <a:ext cx="1156546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143000"/>
            <a:ext cx="1156546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3600" y="635635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0B23157-1851-429C-B11C-72679000EC8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30" name="Picture 3" descr="\\Ndhnas032\creative_services_working\Working\Kravitz\Kravitz_654302_ppt_leslie_am\Signature\BusinessAnalyticsInsights_Signature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248400"/>
            <a:ext cx="39624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67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ts val="60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1" fontAlgn="base" hangingPunct="1">
        <a:spcBef>
          <a:spcPct val="0"/>
        </a:spcBef>
        <a:spcAft>
          <a:spcPts val="600"/>
        </a:spcAft>
        <a:buClr>
          <a:schemeClr val="accent1"/>
        </a:buClr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1" fontAlgn="base" hangingPunct="1">
        <a:spcBef>
          <a:spcPct val="0"/>
        </a:spcBef>
        <a:spcAft>
          <a:spcPts val="60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1" fontAlgn="base" hangingPunct="1">
        <a:spcBef>
          <a:spcPct val="0"/>
        </a:spcBef>
        <a:spcAft>
          <a:spcPts val="600"/>
        </a:spcAft>
        <a:buClr>
          <a:schemeClr val="accent1"/>
        </a:buClr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1" fontAlgn="base" hangingPunct="1">
        <a:spcBef>
          <a:spcPct val="0"/>
        </a:spcBef>
        <a:spcAft>
          <a:spcPts val="600"/>
        </a:spcAft>
        <a:buClr>
          <a:schemeClr val="accent1"/>
        </a:buClr>
        <a:buFont typeface="Arial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oleObject" Target="../embeddings/oleObject2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3.emf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7.xml"/><Relationship Id="rId7" Type="http://schemas.openxmlformats.org/officeDocument/2006/relationships/slide" Target="slide1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22.xml"/><Relationship Id="rId5" Type="http://schemas.openxmlformats.org/officeDocument/2006/relationships/slide" Target="slide11.xml"/><Relationship Id="rId10" Type="http://schemas.openxmlformats.org/officeDocument/2006/relationships/slide" Target="slide20.xml"/><Relationship Id="rId4" Type="http://schemas.openxmlformats.org/officeDocument/2006/relationships/slide" Target="slide9.xml"/><Relationship Id="rId9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slide" Target="slide2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slide" Target="slide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slide" Target="slide2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5.xml"/><Relationship Id="rId7" Type="http://schemas.openxmlformats.org/officeDocument/2006/relationships/slide" Target="slide32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10" Type="http://schemas.openxmlformats.org/officeDocument/2006/relationships/slide" Target="slide37.xml"/><Relationship Id="rId4" Type="http://schemas.openxmlformats.org/officeDocument/2006/relationships/slide" Target="slide27.xml"/><Relationship Id="rId9" Type="http://schemas.openxmlformats.org/officeDocument/2006/relationships/slide" Target="slide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55.png"/><Relationship Id="rId4" Type="http://schemas.openxmlformats.org/officeDocument/2006/relationships/oleObject" Target="../embeddings/oleObject2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microsoft.com/office/2007/relationships/diagramDrawing" Target="../diagrams/drawing3.xml"/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59.jpeg"/><Relationship Id="rId10" Type="http://schemas.openxmlformats.org/officeDocument/2006/relationships/diagramLayout" Target="../diagrams/layout3.xml"/><Relationship Id="rId4" Type="http://schemas.openxmlformats.org/officeDocument/2006/relationships/image" Target="../media/image58.jpeg"/><Relationship Id="rId9" Type="http://schemas.openxmlformats.org/officeDocument/2006/relationships/diagramData" Target="../diagrams/data3.xml"/><Relationship Id="rId1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577402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cs typeface="Arial" panose="020B0604020202020204" pitchFamily="34" charset="0"/>
              </a:rPr>
              <a:t>Home</a:t>
            </a:r>
            <a:endParaRPr lang="en-US" sz="1100" b="1" i="1" dirty="0">
              <a:solidFill>
                <a:srgbClr val="777777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17373" y="2303474"/>
            <a:ext cx="4073236" cy="902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u="sng" dirty="0" smtClean="0">
                <a:solidFill>
                  <a:prstClr val="black"/>
                </a:solidFill>
                <a:latin typeface="Calibri Light" panose="020F0302020204030204"/>
              </a:rPr>
              <a:t>Case Studies </a:t>
            </a:r>
            <a:endParaRPr lang="en-US" sz="5400" i="1" u="sng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381991" y="3488459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prstClr val="black"/>
                </a:solidFill>
                <a:latin typeface="Calibri" panose="020F0502020204030204"/>
              </a:rPr>
              <a:t>Product Launch 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0361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2893" y="354806"/>
            <a:ext cx="11302410" cy="838200"/>
          </a:xfrm>
        </p:spPr>
        <p:txBody>
          <a:bodyPr anchor="ctr"/>
          <a:lstStyle/>
          <a:p>
            <a:r>
              <a:rPr lang="en-US" dirty="0" smtClean="0"/>
              <a:t>…and forecasted the preference shares through simulation of different attribute level scenarios </a:t>
            </a:r>
          </a:p>
        </p:txBody>
      </p:sp>
      <p:sp>
        <p:nvSpPr>
          <p:cNvPr id="1798153" name="Rectangle 9"/>
          <p:cNvSpPr>
            <a:spLocks noChangeArrowheads="1"/>
          </p:cNvSpPr>
          <p:nvPr/>
        </p:nvSpPr>
        <p:spPr bwMode="auto">
          <a:xfrm>
            <a:off x="6958014" y="2082800"/>
            <a:ext cx="3832225" cy="311150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Takeaways</a:t>
            </a:r>
          </a:p>
        </p:txBody>
      </p:sp>
      <p:sp>
        <p:nvSpPr>
          <p:cNvPr id="1798191" name="Rectangle 47"/>
          <p:cNvSpPr>
            <a:spLocks noChangeArrowheads="1"/>
          </p:cNvSpPr>
          <p:nvPr/>
        </p:nvSpPr>
        <p:spPr bwMode="auto">
          <a:xfrm>
            <a:off x="6958014" y="2395184"/>
            <a:ext cx="3833813" cy="2994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73038" indent="-173038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2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73038" indent="-17303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Bipolar disorder market was forecasted to be $6.6 billion by 2012 taking into account the future events impacts, of which Product X would have a total prescription share of 12%.</a:t>
            </a:r>
          </a:p>
          <a:p>
            <a:pPr marL="173038" indent="-17303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Important attributes and their attribute levels were identified for Product X which can give the maximum preference share among physicians from the market</a:t>
            </a:r>
          </a:p>
          <a:p>
            <a:pPr marL="173038" indent="-17303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A simulator incorporating attributes and their attribute levels was developed for the client wherein market shares can be predicted for Product X and its competitors for different scenarios</a:t>
            </a:r>
          </a:p>
          <a:p>
            <a:pPr marL="173038" indent="-173038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ingdings" pitchFamily="2" charset="2"/>
              <a:buChar char="Ø"/>
              <a:defRPr/>
            </a:pPr>
            <a:endParaRPr lang="en-US" sz="1200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2294" name="TextBox 49"/>
          <p:cNvSpPr txBox="1">
            <a:spLocks noChangeArrowheads="1"/>
          </p:cNvSpPr>
          <p:nvPr/>
        </p:nvSpPr>
        <p:spPr bwMode="auto">
          <a:xfrm>
            <a:off x="2047877" y="1249364"/>
            <a:ext cx="449738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Future Event Impact Forecast: Product X vs. All Products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467102" y="2590800"/>
            <a:ext cx="479425" cy="215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8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15.4%</a:t>
            </a:r>
            <a:endParaRPr lang="en-US" sz="1050" dirty="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</p:txBody>
      </p:sp>
      <p:graphicFrame>
        <p:nvGraphicFramePr>
          <p:cNvPr id="12290" name="Object 19"/>
          <p:cNvGraphicFramePr>
            <a:graphicFrameLocks noChangeAspect="1"/>
          </p:cNvGraphicFramePr>
          <p:nvPr/>
        </p:nvGraphicFramePr>
        <p:xfrm>
          <a:off x="1346201" y="1414463"/>
          <a:ext cx="5359400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Chart" r:id="rId4" imgW="5358848" imgH="2712955" progId="Excel.Sheet.8">
                  <p:embed/>
                </p:oleObj>
              </mc:Choice>
              <mc:Fallback>
                <p:oleObj name="Chart" r:id="rId4" imgW="5358848" imgH="2712955" progId="Excel.Sheet.8">
                  <p:embed/>
                  <p:pic>
                    <p:nvPicPr>
                      <p:cNvPr id="1229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1" y="1414463"/>
                        <a:ext cx="5359400" cy="271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6" name="TextBox 49"/>
          <p:cNvSpPr txBox="1">
            <a:spLocks noChangeArrowheads="1"/>
          </p:cNvSpPr>
          <p:nvPr/>
        </p:nvSpPr>
        <p:spPr bwMode="auto">
          <a:xfrm>
            <a:off x="1592264" y="4087814"/>
            <a:ext cx="5038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Simulator to analyze Preference share for Product X vis-à-vis Competitors</a:t>
            </a:r>
          </a:p>
        </p:txBody>
      </p:sp>
      <p:pic>
        <p:nvPicPr>
          <p:cNvPr id="12297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92264" y="4286251"/>
            <a:ext cx="510222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60011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</a:t>
            </a: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Modeling(2/2</a:t>
            </a:r>
            <a:r>
              <a:rPr lang="en-US" sz="1100" b="1" i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7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9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95438" y="1409703"/>
            <a:ext cx="4076700" cy="2522537"/>
            <a:chOff x="457200" y="1403350"/>
            <a:chExt cx="4076700" cy="2522537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White">
            <a:xfrm>
              <a:off x="457200" y="1768474"/>
              <a:ext cx="4076700" cy="21574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91440" anchor="t"/>
            <a:lstStyle/>
            <a:p>
              <a:pPr marL="177800" indent="-177800">
                <a:spcBef>
                  <a:spcPts val="6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A large pharmaceutical company observed a sharp decline in market share for one of their leading cholesterol reduction  drug</a:t>
              </a:r>
            </a:p>
            <a:p>
              <a:pPr marL="177800" indent="-177800">
                <a:spcBef>
                  <a:spcPts val="6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Drop in sampling was the root cause attributed to this decline in market share</a:t>
              </a:r>
            </a:p>
            <a:p>
              <a:pPr marL="177800" indent="-177800">
                <a:spcBef>
                  <a:spcPts val="6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Subsequently, sampling optimization was performed to determine the optimum number of samples to be dropped to a physician</a:t>
              </a:r>
            </a:p>
            <a:p>
              <a:pPr marL="177800" indent="-177800">
                <a:spcBef>
                  <a:spcPts val="6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The client required a mechanism to monitor compliance to the optimal plan level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57200" y="1403350"/>
              <a:ext cx="4076700" cy="34925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45720" rIns="45720" anchor="ctr" anchorCtr="1"/>
            <a:lstStyle/>
            <a:p>
              <a:pPr algn="ctr" eaLnBrk="0" hangingPunct="0"/>
              <a:r>
                <a:rPr lang="en-US" sz="1600" b="1" dirty="0">
                  <a:solidFill>
                    <a:srgbClr val="FFFFFF"/>
                  </a:solidFill>
                </a:rPr>
                <a:t>Background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blackWhite">
          <a:xfrm>
            <a:off x="1595438" y="4340227"/>
            <a:ext cx="4076700" cy="2117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91440" anchor="t"/>
          <a:lstStyle/>
          <a:p>
            <a:pPr marL="177800" indent="-177800">
              <a:spcBef>
                <a:spcPts val="600"/>
              </a:spcBef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</a:rPr>
              <a:t>A complex sales force hierarchy structure involving multiple teams  and super teams made it difficult to monitor and make it actionable</a:t>
            </a:r>
          </a:p>
          <a:p>
            <a:pPr marL="177800" indent="-177800">
              <a:spcBef>
                <a:spcPts val="600"/>
              </a:spcBef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200" dirty="0">
                <a:solidFill>
                  <a:srgbClr val="000000"/>
                </a:solidFill>
              </a:rPr>
              <a:t>There was no mechanism to automatically trigger alerts in cases where there are non-compliances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95438" y="3975100"/>
            <a:ext cx="4076700" cy="3492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45720" rIns="45720" anchor="ctr" anchorCtr="1"/>
          <a:lstStyle/>
          <a:p>
            <a:pPr algn="ctr" eaLnBrk="0" hangingPunct="0"/>
            <a:r>
              <a:rPr lang="en-US" sz="1600" b="1" dirty="0">
                <a:solidFill>
                  <a:srgbClr val="FFFFFF"/>
                </a:solidFill>
              </a:rPr>
              <a:t>Challenges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08738" y="1409703"/>
            <a:ext cx="4076700" cy="5048251"/>
            <a:chOff x="457200" y="1403350"/>
            <a:chExt cx="4076700" cy="2482850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blackWhite">
            <a:xfrm>
              <a:off x="457200" y="1582928"/>
              <a:ext cx="4076700" cy="23032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91440" anchor="t"/>
            <a:lstStyle/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Apply business rules to process this information</a:t>
              </a: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Based on business logic, send alert in appropriate delivery form (e.g. </a:t>
              </a:r>
              <a:r>
                <a:rPr lang="en-US" sz="1200" dirty="0" err="1">
                  <a:solidFill>
                    <a:srgbClr val="000000"/>
                  </a:solidFill>
                </a:rPr>
                <a:t>pdf</a:t>
              </a:r>
              <a:r>
                <a:rPr lang="en-US" sz="1200" dirty="0">
                  <a:solidFill>
                    <a:srgbClr val="000000"/>
                  </a:solidFill>
                </a:rPr>
                <a:t> report in email, text alert </a:t>
              </a:r>
              <a:r>
                <a:rPr lang="en-US" sz="1200" dirty="0" err="1">
                  <a:solidFill>
                    <a:srgbClr val="000000"/>
                  </a:solidFill>
                </a:rPr>
                <a:t>etc</a:t>
              </a:r>
              <a:r>
                <a:rPr lang="en-US" sz="1200" dirty="0">
                  <a:solidFill>
                    <a:srgbClr val="000000"/>
                  </a:solidFill>
                </a:rPr>
                <a:t>)</a:t>
              </a: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endParaRPr lang="en-US" sz="1200" dirty="0">
                <a:solidFill>
                  <a:srgbClr val="000000"/>
                </a:solidFill>
              </a:endParaRP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Provide intuitive dashboard interface with drill down from different levels to visualize the information</a:t>
              </a: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Make dashboard available online</a:t>
              </a:r>
            </a:p>
            <a:p>
              <a:pPr marL="177800" indent="-177800">
                <a:spcBef>
                  <a:spcPct val="50000"/>
                </a:spcBef>
                <a:buClr>
                  <a:srgbClr val="003399"/>
                </a:buClr>
                <a:buFont typeface="Webdings" pitchFamily="18" charset="2"/>
                <a:buChar char="4"/>
              </a:pPr>
              <a:r>
                <a:rPr lang="en-US" sz="1200" dirty="0">
                  <a:solidFill>
                    <a:srgbClr val="000000"/>
                  </a:solidFill>
                </a:rPr>
                <a:t>Provide role-based access to information</a:t>
              </a:r>
            </a:p>
            <a:p>
              <a:pPr lvl="1" algn="l">
                <a:spcBef>
                  <a:spcPct val="20000"/>
                </a:spcBef>
                <a:buClr>
                  <a:srgbClr val="002060"/>
                </a:buClr>
                <a:defRPr/>
              </a:pP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57200" y="1403350"/>
              <a:ext cx="4076700" cy="179577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45720" rIns="45720" anchor="ctr" anchorCtr="1"/>
            <a:lstStyle/>
            <a:p>
              <a:r>
                <a:rPr lang="en-US" sz="1600" b="1" dirty="0">
                  <a:solidFill>
                    <a:srgbClr val="FFFFFF"/>
                  </a:solidFill>
                </a:rPr>
                <a:t>Analytical Approach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AutoShape 9"/>
          <p:cNvSpPr>
            <a:spLocks noChangeArrowheads="1"/>
          </p:cNvSpPr>
          <p:nvPr/>
        </p:nvSpPr>
        <p:spPr bwMode="blackWhite">
          <a:xfrm rot="5400000">
            <a:off x="4997450" y="3767139"/>
            <a:ext cx="2073276" cy="330200"/>
          </a:xfrm>
          <a:prstGeom prst="triangle">
            <a:avLst>
              <a:gd name="adj" fmla="val 50000"/>
            </a:avLst>
          </a:prstGeom>
          <a:solidFill>
            <a:srgbClr val="006666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2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5989" y="2619377"/>
            <a:ext cx="3806949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956259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Sales force </a:t>
            </a: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dashboard (1/3) 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For a leading pharmaceutical company, Mu Sigma helped their marketing team to track their sales force performance and…</a:t>
            </a:r>
            <a:endParaRPr lang="en-US" kern="0" dirty="0" smtClean="0"/>
          </a:p>
        </p:txBody>
      </p:sp>
      <p:sp>
        <p:nvSpPr>
          <p:cNvPr id="22" name="Rectangle 21"/>
          <p:cNvSpPr/>
          <p:nvPr/>
        </p:nvSpPr>
        <p:spPr bwMode="auto">
          <a:xfrm>
            <a:off x="10281057" y="6551314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5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0988" y="1371600"/>
            <a:ext cx="90805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45"/>
          <p:cNvSpPr>
            <a:spLocks noChangeArrowheads="1"/>
          </p:cNvSpPr>
          <p:nvPr/>
        </p:nvSpPr>
        <p:spPr bwMode="auto">
          <a:xfrm>
            <a:off x="1511301" y="1714500"/>
            <a:ext cx="3048000" cy="28194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AutoShape 146"/>
          <p:cNvSpPr>
            <a:spLocks/>
          </p:cNvSpPr>
          <p:nvPr/>
        </p:nvSpPr>
        <p:spPr bwMode="auto">
          <a:xfrm>
            <a:off x="1536702" y="3905250"/>
            <a:ext cx="2389187" cy="933450"/>
          </a:xfrm>
          <a:prstGeom prst="borderCallout1">
            <a:avLst>
              <a:gd name="adj1" fmla="val 47546"/>
              <a:gd name="adj2" fmla="val 100991"/>
              <a:gd name="adj3" fmla="val -19810"/>
              <a:gd name="adj4" fmla="val 124750"/>
            </a:avLst>
          </a:prstGeom>
          <a:solidFill>
            <a:schemeClr val="bg1"/>
          </a:solidFill>
          <a:ln w="349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177800" indent="-177800"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</a:rPr>
              <a:t>Distribution of doctors by actual – planned samples</a:t>
            </a:r>
          </a:p>
          <a:p>
            <a:pPr marL="177800" indent="-177800"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</a:rPr>
              <a:t>Thresholds to segment doctors into Red, Yellow and Green segments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 rot="10800000">
            <a:off x="7510463" y="3273426"/>
            <a:ext cx="323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 rot="-5400000">
            <a:off x="7833863" y="1462882"/>
            <a:ext cx="323165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10800000">
            <a:off x="7510807" y="1901826"/>
            <a:ext cx="32316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 rot="-5400000">
            <a:off x="9802020" y="1475582"/>
            <a:ext cx="323850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956259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Sales force </a:t>
            </a: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dashboard </a:t>
            </a:r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(2/3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…visualize execution of promotion strategy through an interactive multi-dimensional interface …</a:t>
            </a:r>
            <a:endParaRPr lang="en-US" kern="0" dirty="0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217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0988" y="1371600"/>
            <a:ext cx="9080500" cy="4927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AutoShape 7"/>
          <p:cNvSpPr>
            <a:spLocks/>
          </p:cNvSpPr>
          <p:nvPr/>
        </p:nvSpPr>
        <p:spPr bwMode="auto">
          <a:xfrm>
            <a:off x="1422401" y="3905250"/>
            <a:ext cx="2133600" cy="1047750"/>
          </a:xfrm>
          <a:prstGeom prst="borderCallout1">
            <a:avLst>
              <a:gd name="adj1" fmla="val 10907"/>
              <a:gd name="adj2" fmla="val 103569"/>
              <a:gd name="adj3" fmla="val -36366"/>
              <a:gd name="adj4" fmla="val 145236"/>
            </a:avLst>
          </a:prstGeom>
          <a:solidFill>
            <a:schemeClr val="bg1"/>
          </a:solidFill>
          <a:ln w="349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</a:rPr>
              <a:t>Geographical distribution of doctors by red, yellow and green segments</a:t>
            </a:r>
          </a:p>
          <a:p>
            <a:pPr algn="l"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</a:rPr>
              <a:t>Drill-down to zip code level view</a:t>
            </a:r>
          </a:p>
          <a:p>
            <a:pPr algn="l">
              <a:buFont typeface="Webdings" pitchFamily="18" charset="2"/>
              <a:buChar char="4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546601" y="1676400"/>
            <a:ext cx="3048000" cy="2819400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 rot="10800000">
            <a:off x="7523507" y="1914526"/>
            <a:ext cx="32316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 rot="10800000">
            <a:off x="7510463" y="3273426"/>
            <a:ext cx="323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 rot="-5400000">
            <a:off x="7833863" y="1462882"/>
            <a:ext cx="323165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High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 rot="-5400000">
            <a:off x="9802020" y="1475582"/>
            <a:ext cx="323850" cy="87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900" b="1">
                <a:solidFill>
                  <a:srgbClr val="000000"/>
                </a:solidFill>
              </a:rPr>
              <a:t>Low</a:t>
            </a:r>
          </a:p>
        </p:txBody>
      </p:sp>
      <p:sp>
        <p:nvSpPr>
          <p:cNvPr id="19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956259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Sales force </a:t>
            </a:r>
            <a:r>
              <a:rPr 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performance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dashboard </a:t>
            </a:r>
            <a:r>
              <a:rPr 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(3/3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…that also allowed for drill down from 36000 </a:t>
            </a:r>
            <a:r>
              <a:rPr lang="en-US" dirty="0" err="1"/>
              <a:t>ft</a:t>
            </a:r>
            <a:r>
              <a:rPr lang="en-US" dirty="0"/>
              <a:t> to zip-code using geographical views</a:t>
            </a:r>
            <a:endParaRPr lang="en-US" kern="0" dirty="0" smtClean="0"/>
          </a:p>
        </p:txBody>
      </p:sp>
      <p:sp>
        <p:nvSpPr>
          <p:cNvPr id="20" name="Rectangle 19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4502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512888" y="1257301"/>
            <a:ext cx="3340100" cy="304799"/>
          </a:xfrm>
          <a:prstGeom prst="rect">
            <a:avLst/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Situation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992688" y="1282700"/>
            <a:ext cx="2971800" cy="266700"/>
          </a:xfrm>
          <a:prstGeom prst="rect">
            <a:avLst/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Complication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445800" y="2912970"/>
            <a:ext cx="9326880" cy="265176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2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Approach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6161985" y="3189182"/>
            <a:ext cx="2291379" cy="329184"/>
          </a:xfrm>
          <a:prstGeom prst="chevron">
            <a:avLst>
              <a:gd name="adj" fmla="val 15800"/>
            </a:avLst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000" dirty="0">
                <a:solidFill>
                  <a:srgbClr val="FFFFFF"/>
                </a:solidFill>
                <a:latin typeface="Arial" charset="0"/>
                <a:cs typeface="Times New Roman" pitchFamily="18" charset="0"/>
              </a:rPr>
              <a:t>Optimize Clusters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459788" y="3189182"/>
            <a:ext cx="2276606" cy="329184"/>
          </a:xfrm>
          <a:prstGeom prst="chevron">
            <a:avLst>
              <a:gd name="adj" fmla="val 15800"/>
            </a:avLst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0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Identify  Frontiers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806937" y="3517560"/>
            <a:ext cx="2240280" cy="57184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  <a:effectLst/>
        </p:spPr>
        <p:txBody>
          <a:bodyPr lIns="0" tIns="91440" rIns="0" bIns="0" anchor="t"/>
          <a:lstStyle/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Based on similarity of responsiveness, product segments were combined</a:t>
            </a: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8459787" y="3517560"/>
            <a:ext cx="2216076" cy="57184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  <a:effectLst/>
        </p:spPr>
        <p:txBody>
          <a:bodyPr lIns="0" tIns="91440" rIns="0" bIns="0" anchor="t"/>
          <a:lstStyle/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Within each cluster, the hospital accounts can be covered with varying levels of efficiency</a:t>
            </a:r>
            <a:endParaRPr lang="en-US" sz="1000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8091488" y="1282700"/>
            <a:ext cx="2669856" cy="251356"/>
          </a:xfrm>
          <a:prstGeom prst="rect">
            <a:avLst/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Key Questions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25588" y="1527376"/>
            <a:ext cx="3327400" cy="1342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To support a new product launch, a sales force strategy (targeting, sizing, territory alignment) has been crafted</a:t>
            </a:r>
          </a:p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sales process has 4 primary stages, i.e. Lead Generation =&gt; ID Champions =&gt; On P&amp;T Agenda =&gt; On Formulary. 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5005388" y="1527376"/>
            <a:ext cx="2959100" cy="13428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This has led to:-</a:t>
            </a:r>
          </a:p>
          <a:p>
            <a:pPr marL="742950" lvl="1" indent="-2857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–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clubbing of territories </a:t>
            </a:r>
          </a:p>
          <a:p>
            <a:pPr marL="742950" lvl="1" indent="-2857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–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whitespace or vacant territories </a:t>
            </a:r>
          </a:p>
          <a:p>
            <a:pPr marL="742950" lvl="1" indent="-28575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Char char="–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Less than ideal coverage of targets </a:t>
            </a:r>
          </a:p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Because of practical constraints due to large travel distances, the coverage of high potential accounts may not be high</a:t>
            </a:r>
            <a:endParaRPr lang="en-US" sz="12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19063" indent="-119063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0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19063" indent="-119063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 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8091488" y="1527376"/>
            <a:ext cx="2669856" cy="13555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How to best reallocate reps to territories to cover “whitespace”? </a:t>
            </a:r>
          </a:p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Is the current territory alignment imbalanced or unfair?</a:t>
            </a:r>
          </a:p>
          <a:p>
            <a:pPr marL="174625" indent="-17462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How can you optimize the allocation to minimize travel &amp; unmet potential ?  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456560" y="5699460"/>
            <a:ext cx="9326880" cy="90364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lIns="0" tIns="0" rIns="0" bIns="0" anchor="ctr"/>
          <a:lstStyle/>
          <a:p>
            <a:pPr marL="119063" indent="-1190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0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1" name="Line 173"/>
          <p:cNvSpPr>
            <a:spLocks noChangeAspect="1" noChangeShapeType="1"/>
          </p:cNvSpPr>
          <p:nvPr/>
        </p:nvSpPr>
        <p:spPr bwMode="auto">
          <a:xfrm>
            <a:off x="4077729" y="5277689"/>
            <a:ext cx="818827" cy="0"/>
          </a:xfrm>
          <a:prstGeom prst="line">
            <a:avLst/>
          </a:prstGeom>
          <a:noFill/>
          <a:ln w="12700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2" name="Rectangle 186"/>
          <p:cNvSpPr>
            <a:spLocks noChangeAspect="1" noChangeArrowheads="1"/>
          </p:cNvSpPr>
          <p:nvPr/>
        </p:nvSpPr>
        <p:spPr bwMode="auto">
          <a:xfrm>
            <a:off x="6376988" y="3530601"/>
            <a:ext cx="1695450" cy="1939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3" name="AutoShape 193"/>
          <p:cNvSpPr>
            <a:spLocks noChangeArrowheads="1"/>
          </p:cNvSpPr>
          <p:nvPr/>
        </p:nvSpPr>
        <p:spPr bwMode="auto">
          <a:xfrm rot="-3626715">
            <a:off x="7102477" y="4140201"/>
            <a:ext cx="312737" cy="207963"/>
          </a:xfrm>
          <a:prstGeom prst="rightArrow">
            <a:avLst>
              <a:gd name="adj1" fmla="val 50000"/>
              <a:gd name="adj2" fmla="val 37595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1460502" y="5765800"/>
            <a:ext cx="9336087" cy="825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2520950" lvl="5" indent="-234950" eaLnBrk="0" hangingPunct="0">
              <a:spcBef>
                <a:spcPct val="20000"/>
              </a:spcBef>
              <a:buClr>
                <a:srgbClr val="0B1F65"/>
              </a:buClr>
              <a:buFont typeface="Webdings" pitchFamily="18" charset="2"/>
              <a:buChar char="4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size of the sales force recommended by the study was considerably lesser than the original estimate</a:t>
            </a:r>
          </a:p>
          <a:p>
            <a:pPr marL="2520950" lvl="5" indent="-234950" eaLnBrk="0" hangingPunct="0">
              <a:spcBef>
                <a:spcPct val="20000"/>
              </a:spcBef>
              <a:buClr>
                <a:srgbClr val="0B1F65"/>
              </a:buClr>
              <a:buFont typeface="Webdings" pitchFamily="18" charset="2"/>
              <a:buChar char="4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Sales Force was aligned by region, district and zip codes</a:t>
            </a:r>
          </a:p>
          <a:p>
            <a:pPr marL="2520950" lvl="5" indent="-234950" eaLnBrk="0" hangingPunct="0">
              <a:spcBef>
                <a:spcPct val="20000"/>
              </a:spcBef>
              <a:buClr>
                <a:srgbClr val="0B1F65"/>
              </a:buClr>
              <a:buFont typeface="Webdings" pitchFamily="18" charset="2"/>
              <a:buChar char="4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 The study helped targeting the right champions which had the highest impact on sales</a:t>
            </a:r>
          </a:p>
          <a:p>
            <a:pPr marL="234950" indent="-234950" algn="ctr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algn="ctr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1521699" y="3189181"/>
            <a:ext cx="2305428" cy="329184"/>
          </a:xfrm>
          <a:prstGeom prst="homePlate">
            <a:avLst>
              <a:gd name="adj" fmla="val 15101"/>
            </a:avLst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Whitespace Allocation</a:t>
            </a: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3850585" y="3189182"/>
            <a:ext cx="2291379" cy="329184"/>
          </a:xfrm>
          <a:prstGeom prst="chevron">
            <a:avLst>
              <a:gd name="adj" fmla="val 15800"/>
            </a:avLst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000" dirty="0">
                <a:solidFill>
                  <a:srgbClr val="FFFFFF"/>
                </a:solidFill>
                <a:latin typeface="Arial" charset="0"/>
                <a:cs typeface="Times New Roman" pitchFamily="18" charset="0"/>
              </a:rPr>
              <a:t>Simplify Coverage Path</a:t>
            </a: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1508237" y="3530260"/>
            <a:ext cx="2240280" cy="57184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  <a:effectLst/>
        </p:spPr>
        <p:txBody>
          <a:bodyPr lIns="0" tIns="91440" rIns="0" bIns="0" anchor="t"/>
          <a:lstStyle/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Whitespace zip codes were mapped to territories considering driving distance only</a:t>
            </a:r>
            <a:endParaRPr lang="en-US" sz="1000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2902" y="4121150"/>
            <a:ext cx="2219525" cy="128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43928" y="4203701"/>
            <a:ext cx="2036761" cy="123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5970588" y="3504860"/>
            <a:ext cx="2463800" cy="57184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  <a:effectLst/>
        </p:spPr>
        <p:txBody>
          <a:bodyPr lIns="0" tIns="91440" rIns="0" bIns="0" anchor="t"/>
          <a:lstStyle/>
          <a:p>
            <a:pPr marL="379413" indent="-209550" fontAlgn="base"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sz="1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Within each cluster, find the shortest path to cover maximum potential with minimum travel distance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62428" y="4119562"/>
            <a:ext cx="1795461" cy="133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9688" y="4092217"/>
            <a:ext cx="1778000" cy="140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20"/>
          <p:cNvSpPr>
            <a:spLocks noChangeArrowheads="1"/>
          </p:cNvSpPr>
          <p:nvPr/>
        </p:nvSpPr>
        <p:spPr bwMode="auto">
          <a:xfrm>
            <a:off x="1456412" y="5496756"/>
            <a:ext cx="9326880" cy="265176"/>
          </a:xfrm>
          <a:prstGeom prst="rect">
            <a:avLst/>
          </a:prstGeom>
          <a:solidFill>
            <a:schemeClr val="accent2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Outcome</a:t>
            </a:r>
          </a:p>
        </p:txBody>
      </p:sp>
      <p:pic>
        <p:nvPicPr>
          <p:cNvPr id="34" name="Picture 4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0702" y="5808664"/>
            <a:ext cx="1487487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49111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Territory </a:t>
            </a: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Alignment</a:t>
            </a: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Mu Sigma helped a leading pharmaceuticals company align sales force to maximize profitability </a:t>
            </a:r>
            <a:endParaRPr lang="en-US" kern="0" dirty="0" smtClean="0"/>
          </a:p>
        </p:txBody>
      </p:sp>
      <p:sp>
        <p:nvSpPr>
          <p:cNvPr id="38" name="Rectangle 37"/>
          <p:cNvSpPr/>
          <p:nvPr/>
        </p:nvSpPr>
        <p:spPr bwMode="auto">
          <a:xfrm>
            <a:off x="10290680" y="6565646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8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0774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94" name="Pentagon 1134593"/>
          <p:cNvSpPr/>
          <p:nvPr/>
        </p:nvSpPr>
        <p:spPr bwMode="auto">
          <a:xfrm>
            <a:off x="1719759" y="4205514"/>
            <a:ext cx="8773886" cy="2166258"/>
          </a:xfrm>
          <a:prstGeom prst="homePlate">
            <a:avLst>
              <a:gd name="adj" fmla="val 0"/>
            </a:avLst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8998524" y="4299858"/>
            <a:ext cx="1378586" cy="1973945"/>
            <a:chOff x="674912" y="4299857"/>
            <a:chExt cx="1328057" cy="1973945"/>
          </a:xfrm>
        </p:grpSpPr>
        <p:sp>
          <p:nvSpPr>
            <p:cNvPr id="80" name="Rectangular Callout 79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49478"/>
                <a:gd name="adj2" fmla="val 22991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Optimal budget allocation at segment level is performed and multiple resource allocation scenarios are evaluated</a:t>
              </a: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white"/>
                  </a:solidFill>
                  <a:latin typeface="Arial"/>
                </a:rPr>
                <a:t>Optimization &amp; Scenario building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563498" y="4299858"/>
            <a:ext cx="1378586" cy="1973945"/>
            <a:chOff x="674912" y="4299857"/>
            <a:chExt cx="1328057" cy="1973945"/>
          </a:xfrm>
        </p:grpSpPr>
        <p:sp>
          <p:nvSpPr>
            <p:cNvPr id="77" name="Rectangular Callout 76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9743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Response analysis is performed by promotional channel and evaluated to identify optimal level and frequency of promotion</a:t>
              </a: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white"/>
                  </a:solidFill>
                  <a:latin typeface="Arial"/>
                </a:rPr>
                <a:t>Response Analysis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128474" y="4299858"/>
            <a:ext cx="1378586" cy="1973945"/>
            <a:chOff x="674912" y="4299857"/>
            <a:chExt cx="1328057" cy="1973945"/>
          </a:xfrm>
        </p:grpSpPr>
        <p:sp>
          <p:nvSpPr>
            <p:cNvPr id="74" name="Rectangular Callout 73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953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Contribution of each promotional channel to total revenue is estimated at segment level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white"/>
                  </a:solidFill>
                  <a:latin typeface="Arial"/>
                </a:rPr>
                <a:t>Promotional Channel Contribution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93450" y="4299858"/>
            <a:ext cx="1378586" cy="1973945"/>
            <a:chOff x="674912" y="4299857"/>
            <a:chExt cx="1328057" cy="1973945"/>
          </a:xfrm>
        </p:grpSpPr>
        <p:sp>
          <p:nvSpPr>
            <p:cNvPr id="71" name="Rectangular Callout 70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953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Modelling is done at customer segment level to obtain the estimates of baseline revenue, and other promotional channels - Details, samples, Direct Mails &amp; other media promotions)</a:t>
              </a: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white"/>
                  </a:solidFill>
                  <a:latin typeface="Arial"/>
                </a:rPr>
                <a:t>Market Mix Modelling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258426" y="4299858"/>
            <a:ext cx="1378586" cy="1973945"/>
            <a:chOff x="674912" y="4299857"/>
            <a:chExt cx="1328057" cy="1973945"/>
          </a:xfrm>
        </p:grpSpPr>
        <p:sp>
          <p:nvSpPr>
            <p:cNvPr id="68" name="Rectangular Callout 67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164"/>
                <a:gd name="adj2" fmla="val 22990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Exploratory analysis is done on the customer segments and segment definition is validated by finding average historical promotional touches across various segments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white"/>
                  </a:solidFill>
                  <a:latin typeface="Arial"/>
                </a:rPr>
                <a:t>Customer Segment Validation</a:t>
              </a:r>
            </a:p>
          </p:txBody>
        </p:sp>
      </p:grp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1580998" y="1273631"/>
            <a:ext cx="4491038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altLang="en-US" sz="1400" b="1" dirty="0">
                <a:solidFill>
                  <a:prstClr val="white"/>
                </a:solidFill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1584325" y="3793672"/>
            <a:ext cx="9091387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altLang="en-US" sz="1400" b="1" dirty="0">
                <a:solidFill>
                  <a:prstClr val="white"/>
                </a:solidFill>
              </a:rPr>
              <a:t>Analytical Approach</a:t>
            </a:r>
            <a:endParaRPr lang="en-US" altLang="en-US" sz="14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1584325" y="4111172"/>
            <a:ext cx="9091387" cy="238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altLang="en-US" sz="900" b="1">
              <a:solidFill>
                <a:srgbClr val="000000"/>
              </a:solidFill>
              <a:latin typeface="Arial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altLang="en-US" sz="900" b="1">
              <a:solidFill>
                <a:srgbClr val="000000"/>
              </a:solidFill>
              <a:latin typeface="Arial"/>
              <a:cs typeface="Times New Roman" panose="02020603050405020304" pitchFamily="18" charset="0"/>
            </a:endParaRP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1580998" y="1638756"/>
            <a:ext cx="4491038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solidFill>
                  <a:srgbClr val="000000"/>
                </a:solidFill>
                <a:latin typeface="Arial"/>
              </a:rPr>
              <a:t>Client is among the top five drug manufacturers in US and markets a blockbuster drug through various promotional channels</a:t>
            </a:r>
          </a:p>
          <a:p>
            <a:pPr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solidFill>
                  <a:srgbClr val="000000"/>
                </a:solidFill>
                <a:latin typeface="Arial"/>
              </a:rPr>
              <a:t>They want to assess the importance of each promotional channel that significantly impact revenue</a:t>
            </a:r>
          </a:p>
          <a:p>
            <a:pPr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solidFill>
                  <a:srgbClr val="000000"/>
                </a:solidFill>
                <a:latin typeface="Arial"/>
              </a:rPr>
              <a:t>They want to optimally allocate promotional spends in such a way to realize maximum revenue</a:t>
            </a:r>
          </a:p>
          <a:p>
            <a:pPr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003399"/>
              </a:buClr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auto">
          <a:xfrm>
            <a:off x="6184674" y="1273631"/>
            <a:ext cx="4491038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altLang="en-US" sz="1400" b="1" dirty="0">
                <a:solidFill>
                  <a:prstClr val="white"/>
                </a:solidFill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8" name="Rectangle 61"/>
          <p:cNvSpPr>
            <a:spLocks noChangeArrowheads="1"/>
          </p:cNvSpPr>
          <p:nvPr/>
        </p:nvSpPr>
        <p:spPr bwMode="auto">
          <a:xfrm>
            <a:off x="6184674" y="1638756"/>
            <a:ext cx="4491038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solidFill>
                  <a:srgbClr val="000000"/>
                </a:solidFill>
                <a:latin typeface="Arial"/>
              </a:rPr>
              <a:t>To identify the promotional channels that have the highest impact on sales</a:t>
            </a:r>
          </a:p>
          <a:p>
            <a:pPr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solidFill>
                  <a:srgbClr val="000000"/>
                </a:solidFill>
                <a:latin typeface="Arial"/>
              </a:rPr>
              <a:t>To determine the most cost effective promotional channels</a:t>
            </a:r>
          </a:p>
          <a:p>
            <a:pPr eaLnBrk="1" fontAlgn="base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solidFill>
                  <a:srgbClr val="000000"/>
                </a:solidFill>
                <a:latin typeface="Arial"/>
              </a:rPr>
              <a:t>Based on cost-effectiveness, recognize the most efficient promotional mix combination for a fixed marketing budget.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823402" y="4299858"/>
            <a:ext cx="1378586" cy="1973945"/>
            <a:chOff x="674912" y="4299857"/>
            <a:chExt cx="1328057" cy="1973945"/>
          </a:xfrm>
        </p:grpSpPr>
        <p:sp>
          <p:nvSpPr>
            <p:cNvPr id="47" name="Rectangular Callout 46"/>
            <p:cNvSpPr/>
            <p:nvPr/>
          </p:nvSpPr>
          <p:spPr bwMode="auto">
            <a:xfrm>
              <a:off x="674913" y="4669969"/>
              <a:ext cx="1328056" cy="1603833"/>
            </a:xfrm>
            <a:prstGeom prst="wedgeRectCallout">
              <a:avLst>
                <a:gd name="adj1" fmla="val 58164"/>
                <a:gd name="adj2" fmla="val 21633"/>
              </a:avLst>
            </a:prstGeom>
            <a:solidFill>
              <a:srgbClr val="D8CBCB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rgbClr val="000000"/>
                  </a:solidFill>
                  <a:latin typeface="Arial"/>
                </a:rPr>
                <a:t>Perform Customer segmentation based on their responsiveness to various promotional channels during the analysis period, grouping customers into homogeneous clusters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74912" y="4299857"/>
              <a:ext cx="1328057" cy="370113"/>
            </a:xfrm>
            <a:prstGeom prst="rect">
              <a:avLst/>
            </a:prstGeom>
            <a:solidFill>
              <a:srgbClr val="016666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10000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prstClr val="white"/>
                  </a:solidFill>
                  <a:latin typeface="Arial"/>
                </a:rPr>
                <a:t>Customer Segmentation</a:t>
              </a:r>
            </a:p>
          </p:txBody>
        </p:sp>
      </p:grpSp>
      <p:sp>
        <p:nvSpPr>
          <p:cNvPr id="29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64234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srgbClr val="777777"/>
                </a:solidFill>
                <a:latin typeface="Arial" charset="0"/>
                <a:cs typeface="Arial" charset="0"/>
              </a:rPr>
              <a:t>Promotional </a:t>
            </a:r>
            <a:r>
              <a:rPr lang="en-US" sz="1100" b="1" i="1" dirty="0">
                <a:solidFill>
                  <a:srgbClr val="777777"/>
                </a:solidFill>
                <a:latin typeface="Arial" charset="0"/>
                <a:cs typeface="Arial" charset="0"/>
              </a:rPr>
              <a:t>Mix Modelling &amp; Budget Planning (1/3) </a:t>
            </a:r>
          </a:p>
        </p:txBody>
      </p:sp>
      <p:sp>
        <p:nvSpPr>
          <p:cNvPr id="30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Mu Sigma helped a leading pharma client determine the optimal allocation of promotional dollars across channels</a:t>
            </a:r>
            <a:endParaRPr lang="en-US" kern="0" dirty="0" smtClean="0"/>
          </a:p>
        </p:txBody>
      </p:sp>
      <p:sp>
        <p:nvSpPr>
          <p:cNvPr id="31" name="Rectangle 30"/>
          <p:cNvSpPr/>
          <p:nvPr/>
        </p:nvSpPr>
        <p:spPr bwMode="auto">
          <a:xfrm>
            <a:off x="10281057" y="6540681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4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1584325" y="1355271"/>
            <a:ext cx="9091387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Analytical Framework</a:t>
            </a:r>
            <a:endParaRPr lang="en-US" altLang="en-US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1595210" y="1672772"/>
            <a:ext cx="9091387" cy="474979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/>
        </p:spPr>
        <p:txBody>
          <a:bodyPr lIns="45720" tIns="9144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latin typeface="+mn-lt"/>
                <a:cs typeface="+mn-cs"/>
              </a:rPr>
              <a:t>Latent class segmentation technique is used for segmentation of 150k customers into 5 homogeneous clusters based on their responsiveness to personal and non-personal promotions</a:t>
            </a: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latin typeface="+mn-lt"/>
                <a:cs typeface="+mn-cs"/>
              </a:rPr>
              <a:t>A multiplicative market mix model was developed using muMix</a:t>
            </a:r>
            <a:r>
              <a:rPr lang="en-US" altLang="en-US" sz="1400" baseline="30000" dirty="0">
                <a:latin typeface="+mn-lt"/>
                <a:cs typeface="+mn-cs"/>
              </a:rPr>
              <a:t>TM</a:t>
            </a:r>
            <a:r>
              <a:rPr lang="en-US" altLang="en-US" sz="1400" dirty="0">
                <a:latin typeface="+mn-lt"/>
                <a:cs typeface="+mn-cs"/>
              </a:rPr>
              <a:t> platform for each customer segments using detailing, sampling and different promotional media drivers</a:t>
            </a: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endParaRPr lang="en-US" altLang="en-US" sz="1400" dirty="0">
              <a:latin typeface="+mn-lt"/>
              <a:cs typeface="+mn-cs"/>
            </a:endParaRP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endParaRPr lang="en-US" altLang="en-US" sz="1400" dirty="0">
              <a:latin typeface="+mn-lt"/>
              <a:cs typeface="+mn-cs"/>
            </a:endParaRP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endParaRPr lang="en-US" altLang="en-US" sz="1400" dirty="0">
              <a:latin typeface="+mn-lt"/>
              <a:cs typeface="+mn-cs"/>
            </a:endParaRP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endParaRPr lang="en-US" altLang="en-US" sz="1400" dirty="0">
              <a:latin typeface="+mn-lt"/>
              <a:cs typeface="+mn-cs"/>
            </a:endParaRP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endParaRPr lang="en-US" altLang="en-US" sz="1400" dirty="0">
              <a:latin typeface="+mn-lt"/>
              <a:cs typeface="+mn-cs"/>
            </a:endParaRP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latin typeface="+mn-lt"/>
                <a:cs typeface="+mn-cs"/>
              </a:rPr>
              <a:t>Ad-stock was computed based on the decay rate of corresponding promotional variables to account for lag effects</a:t>
            </a: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latin typeface="+mn-lt"/>
                <a:cs typeface="+mn-cs"/>
              </a:rPr>
              <a:t>The model results are used to develop response curves for each promotional variable at segment level and relative response to each channel is evaluated</a:t>
            </a:r>
          </a:p>
          <a:p>
            <a:pPr marL="171450" indent="-1714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anose="05030102010509060703" pitchFamily="18" charset="2"/>
              <a:buChar char="4"/>
            </a:pPr>
            <a:r>
              <a:rPr lang="en-US" altLang="en-US" sz="1400" dirty="0">
                <a:latin typeface="+mn-lt"/>
                <a:cs typeface="+mn-cs"/>
              </a:rPr>
              <a:t>Optimized budgets are recommended as a result of optimization exercise performed for each segment through muMix</a:t>
            </a:r>
            <a:r>
              <a:rPr lang="en-US" altLang="en-US" sz="1400" baseline="30000" dirty="0">
                <a:latin typeface="+mn-lt"/>
                <a:cs typeface="+mn-cs"/>
              </a:rPr>
              <a:t>TM</a:t>
            </a:r>
            <a:r>
              <a:rPr lang="en-US" altLang="en-US" sz="1400" dirty="0">
                <a:latin typeface="+mn-lt"/>
                <a:cs typeface="+mn-cs"/>
              </a:rPr>
              <a:t> Optimization engine, followed by scenario planning using muMix</a:t>
            </a:r>
            <a:r>
              <a:rPr lang="en-US" altLang="en-US" sz="1400" baseline="30000" dirty="0">
                <a:latin typeface="+mn-lt"/>
                <a:cs typeface="+mn-cs"/>
              </a:rPr>
              <a:t>TM</a:t>
            </a:r>
            <a:r>
              <a:rPr lang="en-US" altLang="en-US" sz="1400" dirty="0">
                <a:latin typeface="+mn-lt"/>
                <a:cs typeface="+mn-cs"/>
              </a:rPr>
              <a:t> planner</a:t>
            </a:r>
          </a:p>
        </p:txBody>
      </p:sp>
      <p:sp>
        <p:nvSpPr>
          <p:cNvPr id="1134595" name="Rectangle 1"/>
          <p:cNvSpPr>
            <a:spLocks noChangeArrowheads="1"/>
          </p:cNvSpPr>
          <p:nvPr/>
        </p:nvSpPr>
        <p:spPr bwMode="auto">
          <a:xfrm>
            <a:off x="1759402" y="3451873"/>
            <a:ext cx="8827636" cy="1185443"/>
          </a:xfrm>
          <a:prstGeom prst="rect">
            <a:avLst/>
          </a:prstGeom>
          <a:noFill/>
          <a:ln w="1587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 wrap="square" tIns="0" anchor="ctr"/>
          <a:lstStyle/>
          <a:p>
            <a:pPr marL="234950" indent="-234950">
              <a:lnSpc>
                <a:spcPct val="200000"/>
              </a:lnSpc>
            </a:pPr>
            <a:r>
              <a:rPr lang="en-US" altLang="en-US" sz="1200" dirty="0">
                <a:latin typeface="+mj-lt"/>
                <a:cs typeface="Calibri" pitchFamily="34" charset="0"/>
              </a:rPr>
              <a:t>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(Product </a:t>
            </a:r>
            <a:r>
              <a:rPr lang="en-US" altLang="en-US" sz="1200" dirty="0" err="1">
                <a:latin typeface="+mj-lt"/>
                <a:cs typeface="Calibri" pitchFamily="34" charset="0"/>
              </a:rPr>
              <a:t>TRx</a:t>
            </a:r>
            <a:r>
              <a:rPr lang="en-US" altLang="en-US" sz="1200" dirty="0">
                <a:latin typeface="+mj-lt"/>
                <a:cs typeface="Calibri" pitchFamily="34" charset="0"/>
              </a:rPr>
              <a:t>) = 	 </a:t>
            </a:r>
            <a:r>
              <a:rPr lang="el-GR" altLang="en-US" sz="1200" dirty="0">
                <a:latin typeface="+mj-lt"/>
                <a:cs typeface="Calibri" pitchFamily="34" charset="0"/>
              </a:rPr>
              <a:t>β₀</a:t>
            </a:r>
            <a:r>
              <a:rPr lang="en-US" altLang="en-US" sz="1200" dirty="0">
                <a:latin typeface="+mj-lt"/>
                <a:cs typeface="Calibri" pitchFamily="34" charset="0"/>
              </a:rPr>
              <a:t> +</a:t>
            </a:r>
            <a:r>
              <a:rPr lang="el-GR" altLang="en-US" sz="1200" dirty="0">
                <a:latin typeface="+mj-lt"/>
                <a:cs typeface="Calibri" pitchFamily="34" charset="0"/>
              </a:rPr>
              <a:t>β₁</a:t>
            </a:r>
            <a:r>
              <a:rPr lang="en-US" altLang="en-US" sz="1200" dirty="0">
                <a:latin typeface="+mj-lt"/>
                <a:cs typeface="Calibri" pitchFamily="34" charset="0"/>
              </a:rPr>
              <a:t>(Spec) + </a:t>
            </a:r>
            <a:r>
              <a:rPr lang="en-US" altLang="en-US" sz="1200" dirty="0">
                <a:cs typeface="Calibri" pitchFamily="34" charset="0"/>
              </a:rPr>
              <a:t> + </a:t>
            </a:r>
            <a:r>
              <a:rPr lang="el-GR" altLang="en-US" sz="1200" dirty="0">
                <a:cs typeface="Calibri" pitchFamily="34" charset="0"/>
              </a:rPr>
              <a:t>β</a:t>
            </a:r>
            <a:r>
              <a:rPr lang="en-US" altLang="en-US" sz="1200" dirty="0">
                <a:cs typeface="Calibri" pitchFamily="34" charset="0"/>
              </a:rPr>
              <a:t>2(log</a:t>
            </a:r>
            <a:r>
              <a:rPr lang="en-US" altLang="en-US" sz="1200" baseline="-25000" dirty="0">
                <a:cs typeface="Calibri" pitchFamily="34" charset="0"/>
              </a:rPr>
              <a:t>e</a:t>
            </a:r>
            <a:r>
              <a:rPr lang="en-US" altLang="en-US" sz="1200" dirty="0">
                <a:cs typeface="Calibri" pitchFamily="34" charset="0"/>
              </a:rPr>
              <a:t>(Managed Care)) + </a:t>
            </a:r>
          </a:p>
          <a:p>
            <a:pPr marL="234950" indent="-234950">
              <a:lnSpc>
                <a:spcPct val="200000"/>
              </a:lnSpc>
            </a:pPr>
            <a:r>
              <a:rPr lang="en-US" altLang="en-US" sz="1200" dirty="0">
                <a:latin typeface="+mj-lt"/>
                <a:cs typeface="Calibri" pitchFamily="34" charset="0"/>
              </a:rPr>
              <a:t> 			</a:t>
            </a:r>
            <a:r>
              <a:rPr lang="el-GR" altLang="en-US" sz="1200" dirty="0">
                <a:latin typeface="+mj-lt"/>
                <a:cs typeface="Calibri" pitchFamily="34" charset="0"/>
              </a:rPr>
              <a:t>β</a:t>
            </a:r>
            <a:r>
              <a:rPr lang="en-US" altLang="en-US" sz="1200" dirty="0">
                <a:latin typeface="+mj-lt"/>
                <a:cs typeface="Calibri" pitchFamily="34" charset="0"/>
              </a:rPr>
              <a:t>3(log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(PDE)) + </a:t>
            </a:r>
            <a:r>
              <a:rPr lang="el-GR" altLang="en-US" sz="1200" dirty="0">
                <a:latin typeface="+mj-lt"/>
                <a:cs typeface="Calibri" pitchFamily="34" charset="0"/>
              </a:rPr>
              <a:t>β</a:t>
            </a:r>
            <a:r>
              <a:rPr lang="en-US" altLang="en-US" sz="1200" dirty="0">
                <a:latin typeface="+mj-lt"/>
                <a:cs typeface="Calibri" pitchFamily="34" charset="0"/>
              </a:rPr>
              <a:t>4(log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(Sample)) + </a:t>
            </a:r>
            <a:r>
              <a:rPr lang="el-GR" altLang="en-US" sz="1200" dirty="0">
                <a:latin typeface="+mj-lt"/>
                <a:cs typeface="Calibri" pitchFamily="34" charset="0"/>
              </a:rPr>
              <a:t>β</a:t>
            </a:r>
            <a:r>
              <a:rPr lang="en-US" altLang="en-US" sz="1200" dirty="0">
                <a:latin typeface="+mj-lt"/>
                <a:cs typeface="Calibri" pitchFamily="34" charset="0"/>
              </a:rPr>
              <a:t>5(log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(Media Promotions)) + </a:t>
            </a:r>
            <a:r>
              <a:rPr lang="el-GR" altLang="en-US" sz="1200" dirty="0">
                <a:latin typeface="+mj-lt"/>
                <a:cs typeface="Calibri" pitchFamily="34" charset="0"/>
              </a:rPr>
              <a:t>β</a:t>
            </a:r>
            <a:r>
              <a:rPr lang="en-US" altLang="en-US" sz="1200" dirty="0">
                <a:latin typeface="+mj-lt"/>
                <a:cs typeface="Calibri" pitchFamily="34" charset="0"/>
              </a:rPr>
              <a:t>6(log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(Direct Mail)) + 			</a:t>
            </a:r>
            <a:r>
              <a:rPr lang="el-GR" altLang="en-US" sz="1200" dirty="0">
                <a:latin typeface="+mj-lt"/>
                <a:cs typeface="Calibri" pitchFamily="34" charset="0"/>
              </a:rPr>
              <a:t>β</a:t>
            </a:r>
            <a:r>
              <a:rPr lang="en-US" altLang="en-US" sz="1200" dirty="0">
                <a:latin typeface="+mj-lt"/>
                <a:cs typeface="Calibri" pitchFamily="34" charset="0"/>
              </a:rPr>
              <a:t>7(log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(Email Mail)) + </a:t>
            </a:r>
            <a:r>
              <a:rPr lang="el-GR" altLang="en-US" sz="1200" dirty="0">
                <a:latin typeface="+mj-lt"/>
                <a:cs typeface="Calibri" pitchFamily="34" charset="0"/>
              </a:rPr>
              <a:t>β</a:t>
            </a:r>
            <a:r>
              <a:rPr lang="en-US" altLang="en-US" sz="1200" dirty="0">
                <a:latin typeface="+mj-lt"/>
                <a:cs typeface="Calibri" pitchFamily="34" charset="0"/>
              </a:rPr>
              <a:t>8(log</a:t>
            </a:r>
            <a:r>
              <a:rPr lang="en-US" altLang="en-US" sz="1200" baseline="-25000" dirty="0">
                <a:latin typeface="+mj-lt"/>
                <a:cs typeface="Calibri" pitchFamily="34" charset="0"/>
              </a:rPr>
              <a:t>e</a:t>
            </a:r>
            <a:r>
              <a:rPr lang="en-US" altLang="en-US" sz="1200" dirty="0">
                <a:latin typeface="+mj-lt"/>
                <a:cs typeface="Calibri" pitchFamily="34" charset="0"/>
              </a:rPr>
              <a:t>(Digital))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28293" y="2827696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cs typeface="Calibri" pitchFamily="34" charset="0"/>
              </a:rPr>
              <a:t>Baseline</a:t>
            </a:r>
          </a:p>
          <a:p>
            <a:r>
              <a:rPr lang="en-US" sz="1000" dirty="0">
                <a:latin typeface="+mj-lt"/>
                <a:cs typeface="Calibri" pitchFamily="34" charset="0"/>
              </a:rPr>
              <a:t>Sales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 flipV="1">
            <a:off x="4975971" y="3211289"/>
            <a:ext cx="389" cy="256167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rnd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134597" name="Rounded Rectangle 1134596"/>
          <p:cNvSpPr/>
          <p:nvPr/>
        </p:nvSpPr>
        <p:spPr bwMode="auto">
          <a:xfrm>
            <a:off x="3582990" y="3484531"/>
            <a:ext cx="3340467" cy="401673"/>
          </a:xfrm>
          <a:prstGeom prst="roundRect">
            <a:avLst/>
          </a:prstGeom>
          <a:solidFill>
            <a:srgbClr val="D8CBCB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428734" y="2827696"/>
            <a:ext cx="3158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+mj-lt"/>
                <a:cs typeface="Calibri" pitchFamily="34" charset="0"/>
              </a:rPr>
              <a:t>Incremental sales due to various promotional activities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3598983" y="3940633"/>
            <a:ext cx="6123548" cy="696682"/>
          </a:xfrm>
          <a:prstGeom prst="roundRect">
            <a:avLst/>
          </a:prstGeom>
          <a:solidFill>
            <a:srgbClr val="D8CBCB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 bwMode="auto">
          <a:xfrm flipV="1">
            <a:off x="9007886" y="3211289"/>
            <a:ext cx="0" cy="674914"/>
          </a:xfrm>
          <a:prstGeom prst="straightConnector1">
            <a:avLst/>
          </a:prstGeom>
          <a:pattFill prst="pct50">
            <a:fgClr>
              <a:schemeClr val="hlink"/>
            </a:fgClr>
            <a:bgClr>
              <a:srgbClr val="FFFFFF"/>
            </a:bgClr>
          </a:pattFill>
          <a:ln w="25400" cap="rnd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13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64234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srgbClr val="777777"/>
                </a:solidFill>
                <a:latin typeface="Arial" charset="0"/>
                <a:cs typeface="Arial" charset="0"/>
              </a:rPr>
              <a:t>Promotional </a:t>
            </a:r>
            <a:r>
              <a:rPr lang="en-US" sz="1100" b="1" i="1" dirty="0">
                <a:solidFill>
                  <a:srgbClr val="777777"/>
                </a:solidFill>
                <a:latin typeface="Arial" charset="0"/>
                <a:cs typeface="Arial" charset="0"/>
              </a:rPr>
              <a:t>Mix Modelling &amp; Budget Planning </a:t>
            </a:r>
            <a:r>
              <a:rPr lang="en-US" sz="1100" b="1" i="1" dirty="0" smtClean="0">
                <a:solidFill>
                  <a:srgbClr val="777777"/>
                </a:solidFill>
                <a:latin typeface="Arial" charset="0"/>
                <a:cs typeface="Arial" charset="0"/>
              </a:rPr>
              <a:t>(2/3</a:t>
            </a:r>
            <a:r>
              <a:rPr lang="en-US" sz="1100" b="1" i="1" dirty="0">
                <a:solidFill>
                  <a:srgbClr val="777777"/>
                </a:solidFill>
                <a:latin typeface="Arial" charset="0"/>
                <a:cs typeface="Arial" charset="0"/>
              </a:rPr>
              <a:t>) 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Mu Sigma’s integrated marketing mix platform, </a:t>
            </a:r>
            <a:r>
              <a:rPr lang="en-US" dirty="0" err="1"/>
              <a:t>muMix</a:t>
            </a:r>
            <a:r>
              <a:rPr lang="en-US" baseline="30000" dirty="0" err="1"/>
              <a:t>TM</a:t>
            </a:r>
            <a:r>
              <a:rPr lang="en-US" dirty="0"/>
              <a:t> enabled end-to-end process of promotional mix budget planning</a:t>
            </a:r>
            <a:endParaRPr lang="en-US" kern="0" dirty="0" smtClean="0"/>
          </a:p>
        </p:txBody>
      </p:sp>
      <p:sp>
        <p:nvSpPr>
          <p:cNvPr id="15" name="Rectangle 14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073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4"/>
          <p:cNvSpPr>
            <a:spLocks noChangeArrowheads="1"/>
          </p:cNvSpPr>
          <p:nvPr/>
        </p:nvSpPr>
        <p:spPr bwMode="auto">
          <a:xfrm>
            <a:off x="1601788" y="1273631"/>
            <a:ext cx="4510481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marL="234950" indent="-2349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rgbClr val="FFFFFF"/>
                </a:solidFill>
                <a:cs typeface="Times New Roman" panose="02020603050405020304" pitchFamily="18" charset="0"/>
              </a:rPr>
              <a:t>Analysis &amp; Results</a:t>
            </a:r>
          </a:p>
        </p:txBody>
      </p:sp>
      <p:sp>
        <p:nvSpPr>
          <p:cNvPr id="5" name="Rectangle 61"/>
          <p:cNvSpPr>
            <a:spLocks noChangeArrowheads="1"/>
          </p:cNvSpPr>
          <p:nvPr/>
        </p:nvSpPr>
        <p:spPr bwMode="auto">
          <a:xfrm>
            <a:off x="1601788" y="1633994"/>
            <a:ext cx="4508945" cy="489743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45720" rIns="45720"/>
          <a:lstStyle>
            <a:lvl1pPr marL="266700" indent="-266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indent="-234950" eaLnBrk="1" hangingPunct="1">
              <a:spcBef>
                <a:spcPct val="100000"/>
              </a:spcBef>
              <a:buClr>
                <a:srgbClr val="003399"/>
              </a:buClr>
              <a:buFont typeface="Webdings" pitchFamily="18" charset="2"/>
              <a:buChar char="4"/>
            </a:pPr>
            <a:endParaRPr lang="en-US" sz="1200" dirty="0">
              <a:latin typeface="+mn-lt"/>
            </a:endParaRPr>
          </a:p>
        </p:txBody>
      </p:sp>
      <p:sp>
        <p:nvSpPr>
          <p:cNvPr id="27" name="Rectangle 33"/>
          <p:cNvSpPr>
            <a:spLocks noChangeArrowheads="1"/>
          </p:cNvSpPr>
          <p:nvPr/>
        </p:nvSpPr>
        <p:spPr bwMode="auto">
          <a:xfrm>
            <a:off x="6244325" y="1273631"/>
            <a:ext cx="4342714" cy="365125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Key Findings &amp; Insights</a:t>
            </a:r>
          </a:p>
        </p:txBody>
      </p:sp>
      <p:sp>
        <p:nvSpPr>
          <p:cNvPr id="28" name="Rectangle 33"/>
          <p:cNvSpPr>
            <a:spLocks noChangeArrowheads="1"/>
          </p:cNvSpPr>
          <p:nvPr/>
        </p:nvSpPr>
        <p:spPr bwMode="auto">
          <a:xfrm>
            <a:off x="6226862" y="3826330"/>
            <a:ext cx="4342714" cy="317500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>
                <a:solidFill>
                  <a:schemeClr val="bg1"/>
                </a:solidFill>
              </a:rPr>
              <a:t>Business Impact</a:t>
            </a:r>
            <a:endParaRPr lang="en-US" altLang="en-US" sz="1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Rectangle 32"/>
          <p:cNvSpPr>
            <a:spLocks noChangeArrowheads="1"/>
          </p:cNvSpPr>
          <p:nvPr/>
        </p:nvSpPr>
        <p:spPr bwMode="auto">
          <a:xfrm>
            <a:off x="6226862" y="4143830"/>
            <a:ext cx="4342714" cy="238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/>
          <a:lstStyle>
            <a:lvl1pPr marL="288925" indent="-288925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buFont typeface="Webdings" panose="05030102010509060703" pitchFamily="18" charset="2"/>
              <a:buNone/>
            </a:pPr>
            <a:endParaRPr lang="en-US" altLang="en-US" sz="1100" b="1">
              <a:cs typeface="Times New Roman" panose="02020603050405020304" pitchFamily="18" charset="0"/>
            </a:endParaRPr>
          </a:p>
          <a:p>
            <a:pPr algn="l" eaLnBrk="1" hangingPunct="1">
              <a:buFont typeface="Webdings" panose="05030102010509060703" pitchFamily="18" charset="2"/>
              <a:buNone/>
            </a:pPr>
            <a:endParaRPr lang="en-US" altLang="en-US" sz="1100" b="1">
              <a:cs typeface="Times New Roman" panose="02020603050405020304" pitchFamily="18" charset="0"/>
            </a:endParaRPr>
          </a:p>
        </p:txBody>
      </p:sp>
      <p:sp>
        <p:nvSpPr>
          <p:cNvPr id="30" name="Rectangle 61"/>
          <p:cNvSpPr>
            <a:spLocks noChangeArrowheads="1"/>
          </p:cNvSpPr>
          <p:nvPr/>
        </p:nvSpPr>
        <p:spPr bwMode="auto">
          <a:xfrm>
            <a:off x="6244325" y="1638756"/>
            <a:ext cx="4342714" cy="206057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45791" dir="2021404" algn="ctr" rotWithShape="0">
              <a:schemeClr val="bg1"/>
            </a:outerShdw>
          </a:effectLst>
        </p:spPr>
        <p:txBody>
          <a:bodyPr lIns="45720" rIns="45720"/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indent="-2349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+mn-cs"/>
              </a:rPr>
              <a:t>The analysis showcased that overall profitability could be increased by allocating more budget to high responsive segments instead of allocating purely by value</a:t>
            </a:r>
          </a:p>
          <a:p>
            <a:pPr marL="234950" indent="-234950" eaLnBrk="1" hangingPunct="1">
              <a:spcBef>
                <a:spcPts val="600"/>
              </a:spcBef>
              <a:spcAft>
                <a:spcPts val="600"/>
              </a:spcAft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+mn-cs"/>
              </a:rPr>
              <a:t>With the reduction of sales force efforts and ensuring full capacity utilization of sales force, both profitability and revenue could be enhanced</a:t>
            </a:r>
          </a:p>
        </p:txBody>
      </p: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6228218" y="4167414"/>
            <a:ext cx="4364887" cy="235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236538" indent="-23653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34950" indent="-234950" eaLnBrk="1" hangingPunct="1">
              <a:spcBef>
                <a:spcPts val="600"/>
              </a:spcBef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+mn-cs"/>
              </a:rPr>
              <a:t>Client was able to optimally allocate promotional spend across channels as part of annual budget cycle</a:t>
            </a:r>
          </a:p>
          <a:p>
            <a:pPr marL="234950" indent="-234950" eaLnBrk="1" hangingPunct="1">
              <a:spcBef>
                <a:spcPts val="600"/>
              </a:spcBef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+mn-cs"/>
              </a:rPr>
              <a:t>Client revised existing call and sample allocations by allocating higher efforts to responsive segments, resulting in a projected incremental sales upwards of $100 MM</a:t>
            </a:r>
          </a:p>
          <a:p>
            <a:pPr marL="234950" indent="-234950" eaLnBrk="1" hangingPunct="1">
              <a:spcBef>
                <a:spcPts val="600"/>
              </a:spcBef>
              <a:buClr>
                <a:srgbClr val="003399"/>
              </a:buClr>
              <a:buFont typeface="Webdings" pitchFamily="18" charset="2"/>
              <a:buChar char="4"/>
            </a:pPr>
            <a:r>
              <a:rPr lang="en-US" sz="1400" kern="0" dirty="0">
                <a:solidFill>
                  <a:srgbClr val="000000"/>
                </a:solidFill>
                <a:latin typeface="Arial"/>
                <a:cs typeface="+mn-cs"/>
              </a:rPr>
              <a:t>Further efficiencies were gained by allocating resources to segments that are likely to respond to various digital media tactics</a:t>
            </a:r>
            <a:endParaRPr lang="en-US" sz="1400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56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31" y="1664132"/>
            <a:ext cx="2920792" cy="136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5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81" y="4817658"/>
            <a:ext cx="2995683" cy="168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/>
          <p:cNvSpPr/>
          <p:nvPr/>
        </p:nvSpPr>
        <p:spPr bwMode="auto">
          <a:xfrm>
            <a:off x="3027976" y="3080275"/>
            <a:ext cx="423080" cy="207939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3027976" y="4640235"/>
            <a:ext cx="423080" cy="207939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2" y="3288213"/>
            <a:ext cx="2608747" cy="135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4652063" y="1813568"/>
            <a:ext cx="2205038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652064" y="1799920"/>
            <a:ext cx="1445020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</a:rPr>
              <a:t>Segments with varied degree of promotional response were identified 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620877" y="3451680"/>
            <a:ext cx="1445020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</a:rPr>
              <a:t>Mixed model for each of the segments helped in creating response curves to identify optimized budget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664299" y="5125521"/>
            <a:ext cx="1445020" cy="10668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10000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/>
                </a:solidFill>
              </a:rPr>
              <a:t>Multiple budget scenarios depicted the minimal revenue gain even with significant increase in budget</a:t>
            </a:r>
          </a:p>
        </p:txBody>
      </p:sp>
      <p:sp>
        <p:nvSpPr>
          <p:cNvPr id="21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64234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srgbClr val="777777"/>
                </a:solidFill>
                <a:latin typeface="Arial" charset="0"/>
                <a:cs typeface="Arial" charset="0"/>
              </a:rPr>
              <a:t>Promotional </a:t>
            </a:r>
            <a:r>
              <a:rPr lang="en-US" sz="1100" b="1" i="1" dirty="0">
                <a:solidFill>
                  <a:srgbClr val="777777"/>
                </a:solidFill>
                <a:latin typeface="Arial" charset="0"/>
                <a:cs typeface="Arial" charset="0"/>
              </a:rPr>
              <a:t>Mix Modelling &amp; Budget Planning </a:t>
            </a:r>
            <a:r>
              <a:rPr lang="en-US" sz="1100" b="1" i="1" dirty="0" smtClean="0">
                <a:solidFill>
                  <a:srgbClr val="777777"/>
                </a:solidFill>
                <a:latin typeface="Arial" charset="0"/>
                <a:cs typeface="Arial" charset="0"/>
              </a:rPr>
              <a:t>(3/3</a:t>
            </a:r>
            <a:r>
              <a:rPr lang="en-US" sz="1100" b="1" i="1" dirty="0">
                <a:solidFill>
                  <a:srgbClr val="777777"/>
                </a:solidFill>
                <a:latin typeface="Arial" charset="0"/>
                <a:cs typeface="Arial" charset="0"/>
              </a:rPr>
              <a:t>) 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Key insights and recommendations from the analysis helped client improve their allocation strategy and plan the yearly budget</a:t>
            </a:r>
            <a:endParaRPr lang="en-US" kern="0" dirty="0" smtClean="0"/>
          </a:p>
        </p:txBody>
      </p:sp>
      <p:sp>
        <p:nvSpPr>
          <p:cNvPr id="22" name="Rectangle 21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5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8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 bwMode="auto">
          <a:xfrm>
            <a:off x="1562102" y="1224888"/>
            <a:ext cx="9258299" cy="894162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20640" y="1482534"/>
            <a:ext cx="1626982" cy="378870"/>
          </a:xfrm>
          <a:prstGeom prst="rect">
            <a:avLst/>
          </a:prstGeom>
          <a:solidFill>
            <a:srgbClr val="800000">
              <a:alpha val="8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/>
              </a:rPr>
              <a:t>Phase 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190839" y="1482534"/>
            <a:ext cx="1626982" cy="378870"/>
          </a:xfrm>
          <a:prstGeom prst="rect">
            <a:avLst/>
          </a:prstGeom>
          <a:solidFill>
            <a:srgbClr val="800000">
              <a:alpha val="8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/>
              </a:rPr>
              <a:t>Phase 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161038" y="1482534"/>
            <a:ext cx="1626982" cy="378870"/>
          </a:xfrm>
          <a:prstGeom prst="rect">
            <a:avLst/>
          </a:prstGeom>
          <a:solidFill>
            <a:srgbClr val="800000">
              <a:alpha val="8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Arial"/>
              </a:rPr>
              <a:t>Phase 3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678314" y="2022423"/>
            <a:ext cx="2789110" cy="2682417"/>
          </a:xfrm>
          <a:prstGeom prst="roundRect">
            <a:avLst>
              <a:gd name="adj" fmla="val 4271"/>
            </a:avLst>
          </a:prstGeom>
          <a:solidFill>
            <a:schemeClr val="bg1">
              <a:lumMod val="95000"/>
            </a:schemeClr>
          </a:solidFill>
          <a:ln w="12700">
            <a:noFill/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Objective: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Understand the network of business decisions corresponding to product launch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Approach: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Create </a:t>
            </a:r>
            <a:r>
              <a:rPr lang="en-US" sz="1200" dirty="0" err="1">
                <a:solidFill>
                  <a:srgbClr val="000000"/>
                </a:solidFill>
                <a:latin typeface="Arial"/>
              </a:rPr>
              <a:t>muUniverse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of interconnected business problems and deep dive into high priority problems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Outcome: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List of problems categorized by urgency and importance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609775" y="2022423"/>
            <a:ext cx="2789110" cy="2682416"/>
          </a:xfrm>
          <a:prstGeom prst="roundRect">
            <a:avLst>
              <a:gd name="adj" fmla="val 4271"/>
            </a:avLst>
          </a:prstGeom>
          <a:solidFill>
            <a:schemeClr val="bg1">
              <a:lumMod val="95000"/>
            </a:schemeClr>
          </a:solidFill>
          <a:ln w="12700">
            <a:noFill/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Objective: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Solve the most pressing launch-related problems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Approach: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Build a scalable discovery driven framework to enable further effective monitoring of these problems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Outcome: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Immediately relevant detection system for problems that need to be urgently addressed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540770" y="2022423"/>
            <a:ext cx="2766359" cy="2682417"/>
          </a:xfrm>
          <a:prstGeom prst="roundRect">
            <a:avLst>
              <a:gd name="adj" fmla="val 4714"/>
            </a:avLst>
          </a:prstGeom>
          <a:solidFill>
            <a:schemeClr val="bg1">
              <a:lumMod val="95000"/>
            </a:schemeClr>
          </a:solidFill>
          <a:ln w="12700">
            <a:noFill/>
            <a:prstDash val="dash"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Objective: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Add other important problem areas and leverage the framework to perform root cause analysis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Approach: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Hypothesis for sub-optimal performance found from the discovery driven framework to be validated to understand root cause of discrepancy</a:t>
            </a:r>
          </a:p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Outcome: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Such a framework will enable new discoveries from a large amount of data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272" y="4899586"/>
            <a:ext cx="1455164" cy="111844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190052" y="4800600"/>
            <a:ext cx="1751012" cy="1699054"/>
            <a:chOff x="0" y="4907010"/>
            <a:chExt cx="1751012" cy="1699054"/>
          </a:xfrm>
        </p:grpSpPr>
        <p:pic>
          <p:nvPicPr>
            <p:cNvPr id="32" name="Picture 2" descr="http://journalofdigitalhumanities.org/wp-content/uploads/2012/03/Ego_networ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412" y="4907010"/>
              <a:ext cx="1147493" cy="111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0" y="5867400"/>
              <a:ext cx="17510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B1F65"/>
                </a:buClr>
              </a:pPr>
              <a:r>
                <a:rPr lang="en-US" sz="1050" i="1" dirty="0">
                  <a:solidFill>
                    <a:srgbClr val="000000"/>
                  </a:solidFill>
                  <a:latin typeface="Arial" charset="0"/>
                  <a:cs typeface="Times New Roman" pitchFamily="18" charset="0"/>
                </a:rPr>
                <a:t>Analyze interconnected business decisions and understand impact on KPIs</a:t>
              </a:r>
            </a:p>
          </p:txBody>
        </p:sp>
      </p:grpSp>
      <p:sp>
        <p:nvSpPr>
          <p:cNvPr id="22" name="Isosceles Triangle 21"/>
          <p:cNvSpPr/>
          <p:nvPr/>
        </p:nvSpPr>
        <p:spPr>
          <a:xfrm rot="5400000">
            <a:off x="3285744" y="5547870"/>
            <a:ext cx="1636776" cy="173736"/>
          </a:xfrm>
          <a:prstGeom prst="triangle">
            <a:avLst/>
          </a:prstGeom>
          <a:solidFill>
            <a:schemeClr val="tx1">
              <a:lumMod val="75000"/>
              <a:alpha val="29000"/>
            </a:schemeClr>
          </a:solidFill>
          <a:effectLst/>
        </p:spPr>
        <p:txBody>
          <a:bodyPr wrap="square" rtlCol="0" anchor="t">
            <a:normAutofit fontScale="25000" lnSpcReduction="20000"/>
          </a:bodyPr>
          <a:lstStyle/>
          <a:p>
            <a:pPr algn="ctr" eaLnBrk="0" fontAlgn="base" hangingPunc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B1F65"/>
              </a:buClr>
            </a:pPr>
            <a:endParaRPr lang="en-US" sz="2000" dirty="0">
              <a:solidFill>
                <a:srgbClr val="FF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7117080" y="5547870"/>
            <a:ext cx="1636776" cy="173736"/>
          </a:xfrm>
          <a:prstGeom prst="triangle">
            <a:avLst/>
          </a:prstGeom>
          <a:solidFill>
            <a:schemeClr val="tx1">
              <a:lumMod val="75000"/>
              <a:alpha val="29000"/>
            </a:schemeClr>
          </a:solidFill>
          <a:effectLst/>
        </p:spPr>
        <p:txBody>
          <a:bodyPr wrap="square" rtlCol="0" anchor="t">
            <a:normAutofit fontScale="25000" lnSpcReduction="20000"/>
          </a:bodyPr>
          <a:lstStyle/>
          <a:p>
            <a:pPr algn="ctr" eaLnBrk="0" fontAlgn="base" hangingPunc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B1F65"/>
              </a:buClr>
            </a:pPr>
            <a:endParaRPr lang="en-US" sz="2000" dirty="0">
              <a:solidFill>
                <a:srgbClr val="FF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8022338" y="6096001"/>
            <a:ext cx="2284791" cy="477977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050" i="1" dirty="0">
                <a:solidFill>
                  <a:srgbClr val="000000"/>
                </a:solidFill>
                <a:latin typeface="Arial"/>
              </a:rPr>
              <a:t>Identify causes of sub-optimal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800600"/>
            <a:ext cx="2112212" cy="1316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6" y="5116572"/>
            <a:ext cx="2171711" cy="1279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09775" y="6400800"/>
            <a:ext cx="27891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050" i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Build a framework that raises alerts in case of anomalies</a:t>
            </a:r>
          </a:p>
        </p:txBody>
      </p:sp>
      <p:sp>
        <p:nvSpPr>
          <p:cNvPr id="21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86836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corresponding to Product Launch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Mu Sigma proposes a three phased approach to create the anomaly detection system</a:t>
            </a:r>
            <a:endParaRPr lang="en-US" kern="0" dirty="0" smtClean="0"/>
          </a:p>
        </p:txBody>
      </p:sp>
      <p:sp>
        <p:nvSpPr>
          <p:cNvPr id="26" name="Rectangle 25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7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67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771" y="442225"/>
            <a:ext cx="11185451" cy="6858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Mu Sigma helped a pharma company identify right set of physicians to be targeted for its newly launched drug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28800" y="1371600"/>
            <a:ext cx="8534400" cy="4876800"/>
            <a:chOff x="406042" y="1438790"/>
            <a:chExt cx="8314228" cy="4733410"/>
          </a:xfrm>
        </p:grpSpPr>
        <p:grpSp>
          <p:nvGrpSpPr>
            <p:cNvPr id="3" name="Group 2"/>
            <p:cNvGrpSpPr/>
            <p:nvPr/>
          </p:nvGrpSpPr>
          <p:grpSpPr>
            <a:xfrm>
              <a:off x="406042" y="1438790"/>
              <a:ext cx="8314228" cy="4733410"/>
              <a:chOff x="406042" y="1438790"/>
              <a:chExt cx="8314228" cy="4733410"/>
            </a:xfrm>
          </p:grpSpPr>
          <p:sp>
            <p:nvSpPr>
              <p:cNvPr id="4" name="Rectangle 44"/>
              <p:cNvSpPr>
                <a:spLocks noChangeArrowheads="1"/>
              </p:cNvSpPr>
              <p:nvPr/>
            </p:nvSpPr>
            <p:spPr bwMode="auto">
              <a:xfrm>
                <a:off x="4703928" y="1438790"/>
                <a:ext cx="4016342" cy="337147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1"/>
                </a:outerShdw>
              </a:effectLst>
            </p:spPr>
            <p:txBody>
              <a:bodyPr wrap="none" anchor="ctr"/>
              <a:lstStyle>
                <a:lvl1pPr marL="234950" indent="-2349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93" b="1" dirty="0">
                    <a:solidFill>
                      <a:srgbClr val="FFFFFF"/>
                    </a:solidFill>
                    <a:cs typeface="Times New Roman" panose="02020603050405020304" pitchFamily="18" charset="0"/>
                  </a:rPr>
                  <a:t>Analytical approach</a:t>
                </a:r>
              </a:p>
            </p:txBody>
          </p:sp>
          <p:sp>
            <p:nvSpPr>
              <p:cNvPr id="5" name="Rectangle 61"/>
              <p:cNvSpPr>
                <a:spLocks noChangeArrowheads="1"/>
              </p:cNvSpPr>
              <p:nvPr/>
            </p:nvSpPr>
            <p:spPr bwMode="auto">
              <a:xfrm>
                <a:off x="4703929" y="1771540"/>
                <a:ext cx="4014975" cy="440066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42217" rIns="42217"/>
              <a:lstStyle>
                <a:lvl1pPr marL="266700" indent="-2667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216953" indent="-216953" eaLnBrk="1" hangingPunct="1">
                  <a:spcBef>
                    <a:spcPct val="100000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</a:pPr>
                <a:r>
                  <a:rPr lang="en-US" sz="1100" kern="0" dirty="0">
                    <a:solidFill>
                      <a:srgbClr val="000000"/>
                    </a:solidFill>
                    <a:latin typeface="Arial"/>
                  </a:rPr>
                  <a:t>A 4 step approach was developed to identify the potential prescribers</a:t>
                </a:r>
              </a:p>
            </p:txBody>
          </p:sp>
          <p:sp>
            <p:nvSpPr>
              <p:cNvPr id="6" name="Rectangle 33"/>
              <p:cNvSpPr>
                <a:spLocks noChangeArrowheads="1"/>
              </p:cNvSpPr>
              <p:nvPr/>
            </p:nvSpPr>
            <p:spPr bwMode="auto">
              <a:xfrm>
                <a:off x="422166" y="1438790"/>
                <a:ext cx="4146903" cy="337147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1"/>
                </a:outerShdw>
              </a:effec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600" b="1" dirty="0">
                    <a:solidFill>
                      <a:prstClr val="white"/>
                    </a:solidFill>
                    <a:latin typeface="Arial"/>
                    <a:cs typeface="+mn-cs"/>
                  </a:rPr>
                  <a:t>Background</a:t>
                </a:r>
                <a:r>
                  <a:rPr lang="en-US" altLang="en-US" sz="1293" b="1" dirty="0">
                    <a:solidFill>
                      <a:prstClr val="white"/>
                    </a:solidFill>
                    <a:cs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9" name="Rectangle 33"/>
              <p:cNvSpPr>
                <a:spLocks noChangeArrowheads="1"/>
              </p:cNvSpPr>
              <p:nvPr/>
            </p:nvSpPr>
            <p:spPr bwMode="auto">
              <a:xfrm>
                <a:off x="406042" y="3795884"/>
                <a:ext cx="4146903" cy="293171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1"/>
                </a:outerShdw>
              </a:effec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293" b="1" dirty="0">
                    <a:solidFill>
                      <a:prstClr val="white"/>
                    </a:solidFill>
                  </a:rPr>
                  <a:t>Objectives</a:t>
                </a:r>
                <a:endParaRPr lang="en-US" altLang="en-US" sz="1293" b="1" dirty="0">
                  <a:solidFill>
                    <a:prstClr val="white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Rectangle 32"/>
              <p:cNvSpPr>
                <a:spLocks noChangeArrowheads="1"/>
              </p:cNvSpPr>
              <p:nvPr/>
            </p:nvSpPr>
            <p:spPr bwMode="auto">
              <a:xfrm>
                <a:off x="406042" y="4089055"/>
                <a:ext cx="4146903" cy="2083145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chemeClr val="bg1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42217" rIns="42217"/>
              <a:lstStyle>
                <a:lvl1pPr marL="288925" indent="-288925" eaLnBrk="0" hangingPunct="0"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 sz="1016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  <a:p>
                <a:pPr eaLnBrk="1" hangingPunct="1"/>
                <a:endParaRPr lang="en-US" altLang="en-US" sz="1016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Rectangle 61"/>
              <p:cNvSpPr>
                <a:spLocks noChangeArrowheads="1"/>
              </p:cNvSpPr>
              <p:nvPr/>
            </p:nvSpPr>
            <p:spPr bwMode="auto">
              <a:xfrm>
                <a:off x="422166" y="1775937"/>
                <a:ext cx="4146903" cy="19026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chemeClr val="bg1"/>
                </a:outerShdw>
              </a:effectLst>
            </p:spPr>
            <p:txBody>
              <a:bodyPr lIns="42217" rIns="42217"/>
              <a:lstStyle>
                <a:lvl1pPr marL="171450" indent="-1714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  <a:defRPr/>
                </a:pPr>
                <a:r>
                  <a:rPr lang="en-US" sz="1100" dirty="0">
                    <a:solidFill>
                      <a:srgbClr val="000000"/>
                    </a:solidFill>
                  </a:rPr>
                  <a:t>Client is one of the largest pharmaceutical firms in US and has recently launched a drug in the diabetic market</a:t>
                </a:r>
              </a:p>
              <a:p>
                <a:pPr>
                  <a:spcBef>
                    <a:spcPct val="20000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  <a:defRPr/>
                </a:pPr>
                <a:endParaRPr lang="en-US" sz="1100" dirty="0">
                  <a:solidFill>
                    <a:srgbClr val="000000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  <a:defRPr/>
                </a:pPr>
                <a:r>
                  <a:rPr lang="en-US" sz="1100" dirty="0">
                    <a:solidFill>
                      <a:prstClr val="black"/>
                    </a:solidFill>
                    <a:cs typeface="Arial" charset="0"/>
                  </a:rPr>
                  <a:t>Client has set-up various marketing activities such as drug detailing, sampling, speaker programs etc., to promote the drug</a:t>
                </a:r>
              </a:p>
              <a:p>
                <a:pPr>
                  <a:spcBef>
                    <a:spcPct val="20000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  <a:defRPr/>
                </a:pPr>
                <a:endParaRPr lang="en-US" sz="1100" dirty="0">
                  <a:solidFill>
                    <a:prstClr val="black"/>
                  </a:solidFill>
                </a:endParaRPr>
              </a:p>
              <a:p>
                <a:pPr>
                  <a:spcBef>
                    <a:spcPct val="20000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  <a:defRPr/>
                </a:pPr>
                <a:r>
                  <a:rPr lang="en-US" sz="1100" dirty="0">
                    <a:solidFill>
                      <a:prstClr val="black"/>
                    </a:solidFill>
                    <a:cs typeface="Arial" charset="0"/>
                  </a:rPr>
                  <a:t>Client wants to identify the right set of physicians to be targeted through these marketing activities</a:t>
                </a:r>
              </a:p>
            </p:txBody>
          </p:sp>
          <p:sp>
            <p:nvSpPr>
              <p:cNvPr id="12" name="TextBox 14"/>
              <p:cNvSpPr txBox="1">
                <a:spLocks noChangeArrowheads="1"/>
              </p:cNvSpPr>
              <p:nvPr/>
            </p:nvSpPr>
            <p:spPr bwMode="auto">
              <a:xfrm>
                <a:off x="406858" y="4110832"/>
                <a:ext cx="4168076" cy="1998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lvl1pPr marL="236538" indent="-23653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71450" indent="-171450" eaLnBrk="1" hangingPunct="1">
                  <a:spcBef>
                    <a:spcPts val="277"/>
                  </a:spcBef>
                  <a:buClr>
                    <a:srgbClr val="002597"/>
                  </a:buClr>
                  <a:buFont typeface="Webdings" panose="05030102010509060703" pitchFamily="18" charset="2"/>
                  <a:buChar char="4"/>
                </a:pPr>
                <a:r>
                  <a:rPr lang="en-US" altLang="en-US" sz="1100" dirty="0">
                    <a:solidFill>
                      <a:prstClr val="black"/>
                    </a:solidFill>
                  </a:rPr>
                  <a:t>The key objectives of the exercise were</a:t>
                </a:r>
              </a:p>
              <a:p>
                <a:pPr marL="0" indent="0" eaLnBrk="1" hangingPunct="1">
                  <a:spcBef>
                    <a:spcPts val="277"/>
                  </a:spcBef>
                  <a:buClr>
                    <a:srgbClr val="003399"/>
                  </a:buClr>
                </a:pPr>
                <a:endParaRPr lang="en-US" altLang="en-US" sz="1100" dirty="0">
                  <a:solidFill>
                    <a:prstClr val="black"/>
                  </a:solidFill>
                </a:endParaRPr>
              </a:p>
              <a:p>
                <a:pPr marL="422178" lvl="1" indent="-203760" eaLnBrk="1" hangingPunct="1">
                  <a:spcBef>
                    <a:spcPts val="277"/>
                  </a:spcBef>
                  <a:buClr>
                    <a:srgbClr val="003399"/>
                  </a:buClr>
                  <a:buFont typeface="Arial" pitchFamily="34" charset="0"/>
                  <a:buChar char="–"/>
                </a:pPr>
                <a:r>
                  <a:rPr lang="en-US" altLang="en-US" sz="1100" dirty="0">
                    <a:solidFill>
                      <a:prstClr val="black"/>
                    </a:solidFill>
                  </a:rPr>
                  <a:t>Develop a model that can identify the profitable physicians for various marketing campaigns</a:t>
                </a:r>
              </a:p>
              <a:p>
                <a:pPr marL="218418" lvl="1" indent="0" eaLnBrk="1" hangingPunct="1">
                  <a:spcBef>
                    <a:spcPts val="277"/>
                  </a:spcBef>
                  <a:buClr>
                    <a:srgbClr val="003399"/>
                  </a:buClr>
                </a:pPr>
                <a:endParaRPr lang="en-US" altLang="en-US" sz="1100" dirty="0">
                  <a:solidFill>
                    <a:prstClr val="black"/>
                  </a:solidFill>
                </a:endParaRPr>
              </a:p>
              <a:p>
                <a:pPr marL="422178" lvl="1" indent="-203760" eaLnBrk="1" hangingPunct="1">
                  <a:spcBef>
                    <a:spcPts val="277"/>
                  </a:spcBef>
                  <a:buClr>
                    <a:srgbClr val="003399"/>
                  </a:buClr>
                  <a:buFont typeface="Arial" pitchFamily="34" charset="0"/>
                  <a:buChar char="–"/>
                </a:pPr>
                <a:r>
                  <a:rPr lang="en-US" altLang="en-US" sz="1100" dirty="0">
                    <a:solidFill>
                      <a:prstClr val="black"/>
                    </a:solidFill>
                  </a:rPr>
                  <a:t>Achieve higher ROI by targeting the identified physicians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050402" y="2462774"/>
              <a:ext cx="3473765" cy="3333144"/>
              <a:chOff x="2507199" y="753720"/>
              <a:chExt cx="5577844" cy="3038813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2507199" y="753720"/>
                <a:ext cx="5558571" cy="461864"/>
              </a:xfrm>
              <a:prstGeom prst="roundRect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108" dirty="0">
                    <a:solidFill>
                      <a:prstClr val="white"/>
                    </a:solidFill>
                    <a:latin typeface="Calibri" panose="020F0502020204030204" pitchFamily="34" charset="0"/>
                  </a:rPr>
                  <a:t>Identification of the physician universe for the drug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526472" y="1589756"/>
                <a:ext cx="5558571" cy="461864"/>
              </a:xfrm>
              <a:prstGeom prst="roundRect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108" dirty="0">
                    <a:solidFill>
                      <a:prstClr val="white"/>
                    </a:solidFill>
                    <a:latin typeface="Calibri" panose="020F0502020204030204" pitchFamily="34" charset="0"/>
                  </a:rPr>
                  <a:t>Hypothesis generation and variable creation using analog drug information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526472" y="2482570"/>
                <a:ext cx="5558571" cy="461864"/>
              </a:xfrm>
              <a:prstGeom prst="roundRect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844357">
                  <a:defRPr/>
                </a:pPr>
                <a:r>
                  <a:rPr lang="en-US" sz="1108" kern="0" dirty="0">
                    <a:solidFill>
                      <a:prstClr val="white"/>
                    </a:solidFill>
                    <a:latin typeface="Calibri"/>
                  </a:rPr>
                  <a:t>Segmentation of the physicians based on their responsiveness to promotions and behavioral pattern</a:t>
                </a: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526472" y="3330669"/>
                <a:ext cx="5558571" cy="461864"/>
              </a:xfrm>
              <a:prstGeom prst="roundRect">
                <a:avLst/>
              </a:prstGeom>
              <a:solidFill>
                <a:srgbClr val="0066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844357">
                  <a:defRPr/>
                </a:pPr>
                <a:r>
                  <a:rPr lang="en-US" sz="1108" kern="0" dirty="0">
                    <a:solidFill>
                      <a:prstClr val="white"/>
                    </a:solidFill>
                    <a:latin typeface="Calibri"/>
                  </a:rPr>
                  <a:t>Customization of the target list based on the certain business rules, call plan, territory alignment, etc.</a:t>
                </a:r>
              </a:p>
            </p:txBody>
          </p:sp>
          <p:sp>
            <p:nvSpPr>
              <p:cNvPr id="40" name="Down Arrow 39"/>
              <p:cNvSpPr/>
              <p:nvPr/>
            </p:nvSpPr>
            <p:spPr>
              <a:xfrm>
                <a:off x="5181600" y="1263043"/>
                <a:ext cx="381000" cy="289657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844357">
                  <a:defRPr/>
                </a:pPr>
                <a:endParaRPr lang="en-US" sz="1662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" name="Down Arrow 40"/>
              <p:cNvSpPr/>
              <p:nvPr/>
            </p:nvSpPr>
            <p:spPr>
              <a:xfrm>
                <a:off x="5181600" y="2136868"/>
                <a:ext cx="381000" cy="289657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844357">
                  <a:defRPr/>
                </a:pPr>
                <a:endParaRPr lang="en-US" sz="1662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2" name="Down Arrow 41"/>
              <p:cNvSpPr/>
              <p:nvPr/>
            </p:nvSpPr>
            <p:spPr>
              <a:xfrm>
                <a:off x="5181600" y="2991893"/>
                <a:ext cx="381000" cy="289657"/>
              </a:xfrm>
              <a:prstGeom prst="downArrow">
                <a:avLst/>
              </a:prstGeom>
              <a:solidFill>
                <a:schemeClr val="bg1">
                  <a:lumMod val="50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844357">
                  <a:defRPr/>
                </a:pPr>
                <a:endParaRPr lang="en-US" sz="1662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sp>
        <p:nvSpPr>
          <p:cNvPr id="20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552302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HCP Targeting for Product Launch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08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553357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cs typeface="Arial" panose="020B0604020202020204" pitchFamily="34" charset="0"/>
              </a:rPr>
              <a:t>Index</a:t>
            </a:r>
            <a:endParaRPr lang="en-US" sz="1100" b="1" i="1" dirty="0">
              <a:solidFill>
                <a:srgbClr val="777777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88216"/>
              </p:ext>
            </p:extLst>
          </p:nvPr>
        </p:nvGraphicFramePr>
        <p:xfrm>
          <a:off x="1195065" y="782255"/>
          <a:ext cx="9800772" cy="4863633"/>
        </p:xfrm>
        <a:graphic>
          <a:graphicData uri="http://schemas.openxmlformats.org/drawingml/2006/table">
            <a:tbl>
              <a:tblPr firstRow="1" bandRow="1"/>
              <a:tblGrid>
                <a:gridCol w="763652"/>
                <a:gridCol w="8003073"/>
                <a:gridCol w="1034047"/>
              </a:tblGrid>
              <a:tr h="3918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/>
                        <a:t>Sr.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/>
                        <a:t>Case Study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/>
                        <a:t>Slide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207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hlinkClick r:id="rId2" action="ppaction://hlinksldjump"/>
                        </a:rPr>
                        <a:t>Customer Profiling for Medical Devices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465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hlinkClick r:id="rId3" action="ppaction://hlinksldjump"/>
                        </a:rPr>
                        <a:t>Market assessment for Medical</a:t>
                      </a:r>
                      <a:r>
                        <a:rPr lang="en-US" baseline="0" dirty="0" smtClean="0">
                          <a:hlinkClick r:id="rId3" action="ppaction://hlinksldjump"/>
                        </a:rPr>
                        <a:t> Devices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22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hlinkClick r:id="rId4" action="ppaction://hlinksldjump"/>
                        </a:rPr>
                        <a:t>Patient</a:t>
                      </a:r>
                      <a:r>
                        <a:rPr lang="en-US" baseline="0" dirty="0" smtClean="0">
                          <a:hlinkClick r:id="rId4" action="ppaction://hlinksldjump"/>
                        </a:rPr>
                        <a:t> Modeling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468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hlinkClick r:id="rId5" action="ppaction://hlinksldjump"/>
                        </a:rPr>
                        <a:t>Salesforce performance dashboard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73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hlinkClick r:id="rId6" action="ppaction://hlinksldjump"/>
                        </a:rPr>
                        <a:t>Territory Alignment for Salesforce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71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>
                          <a:hlinkClick r:id="rId7" action="ppaction://hlinksldjump"/>
                        </a:rPr>
                        <a:t>Promotional Mix Modelling &amp; Budget Planning 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8" action="ppaction://hlinksldjump"/>
                        </a:rPr>
                        <a:t>Anomaly Detection corresponding to Product Launch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678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9" action="ppaction://hlinksldjump"/>
                        </a:rPr>
                        <a:t>HCP Targeting for Product Launch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146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10" action="ppaction://hlinksldjump"/>
                        </a:rPr>
                        <a:t>Promotional effectiveness for Prescriptions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674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11" action="ppaction://hlinksldjump"/>
                        </a:rPr>
                        <a:t>Sales force effectiveness for Specialty TA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632" y="447481"/>
            <a:ext cx="11062315" cy="838200"/>
          </a:xfrm>
        </p:spPr>
        <p:txBody>
          <a:bodyPr anchor="t">
            <a:normAutofit/>
          </a:bodyPr>
          <a:lstStyle/>
          <a:p>
            <a:r>
              <a:rPr lang="en-US" dirty="0"/>
              <a:t>For a leading pharma company, we assessed the impact of various promotional tactics on prescriptions…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826478" y="1389997"/>
            <a:ext cx="8402985" cy="4858402"/>
            <a:chOff x="421339" y="1389997"/>
            <a:chExt cx="8285741" cy="4858402"/>
          </a:xfrm>
          <a:effectLst/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21339" y="3670817"/>
              <a:ext cx="4057388" cy="255431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We used a multiplicative model to derive the relative impact  of each promotional tactic</a:t>
              </a:r>
            </a:p>
            <a:p>
              <a:pPr marL="214021" indent="-214021">
                <a:spcBef>
                  <a:spcPct val="2000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            TRx = e</a:t>
              </a:r>
              <a:r>
                <a:rPr lang="el-GR" sz="1100" baseline="30000" dirty="0">
                  <a:solidFill>
                    <a:srgbClr val="000000"/>
                  </a:solidFill>
                  <a:latin typeface="Arial"/>
                  <a:cs typeface="Arial" charset="0"/>
                </a:rPr>
                <a:t>β</a:t>
              </a:r>
              <a:r>
                <a:rPr lang="en-US" sz="1100" baseline="30000" dirty="0">
                  <a:solidFill>
                    <a:srgbClr val="000000"/>
                  </a:solidFill>
                  <a:latin typeface="Arial"/>
                  <a:cs typeface="Arial" charset="0"/>
                </a:rPr>
                <a:t>0(Intercept)</a:t>
              </a: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.</a:t>
              </a:r>
              <a:r>
                <a:rPr lang="en-US" sz="1100" dirty="0">
                  <a:solidFill>
                    <a:srgbClr val="000000"/>
                  </a:solidFill>
                  <a:latin typeface="Arial"/>
                  <a:cs typeface="Arial" charset="0"/>
                </a:rPr>
                <a:t>∏(1+X</a:t>
              </a:r>
              <a:r>
                <a:rPr lang="en-US" sz="1100" baseline="-25000" dirty="0">
                  <a:solidFill>
                    <a:srgbClr val="000000"/>
                  </a:solidFill>
                  <a:latin typeface="Arial"/>
                  <a:cs typeface="Arial" charset="0"/>
                </a:rPr>
                <a:t>i</a:t>
              </a:r>
              <a:r>
                <a:rPr lang="en-US" sz="1100" dirty="0">
                  <a:solidFill>
                    <a:srgbClr val="000000"/>
                  </a:solidFill>
                  <a:latin typeface="Arial"/>
                  <a:cs typeface="Arial" charset="0"/>
                </a:rPr>
                <a:t>)</a:t>
              </a:r>
              <a:r>
                <a:rPr lang="el-GR" sz="1100" dirty="0">
                  <a:solidFill>
                    <a:srgbClr val="000000"/>
                  </a:solidFill>
                  <a:latin typeface="Arial"/>
                  <a:cs typeface="Arial" charset="0"/>
                </a:rPr>
                <a:t>β</a:t>
              </a:r>
              <a:r>
                <a:rPr lang="en-US" sz="1100" baseline="-25000" dirty="0">
                  <a:solidFill>
                    <a:srgbClr val="000000"/>
                  </a:solidFill>
                  <a:latin typeface="Arial"/>
                  <a:cs typeface="Arial" charset="0"/>
                </a:rPr>
                <a:t>i</a:t>
              </a:r>
            </a:p>
            <a:p>
              <a:pPr marL="214021" indent="-214021">
                <a:spcBef>
                  <a:spcPct val="50000"/>
                </a:spcBef>
                <a:spcAft>
                  <a:spcPct val="50000"/>
                </a:spcAft>
              </a:pPr>
              <a:r>
                <a:rPr lang="en-US" sz="1100" i="1" dirty="0">
                  <a:solidFill>
                    <a:srgbClr val="000000"/>
                  </a:solidFill>
                  <a:latin typeface="Arial"/>
                </a:rPr>
                <a:t>     Where X</a:t>
              </a:r>
              <a:r>
                <a:rPr lang="en-US" sz="1100" baseline="-25000" dirty="0">
                  <a:solidFill>
                    <a:srgbClr val="000000"/>
                  </a:solidFill>
                  <a:latin typeface="Arial"/>
                </a:rPr>
                <a:t>i</a:t>
              </a:r>
              <a:r>
                <a:rPr lang="en-US" sz="1100" i="1" dirty="0">
                  <a:solidFill>
                    <a:srgbClr val="000000"/>
                  </a:solidFill>
                  <a:latin typeface="Arial"/>
                </a:rPr>
                <a:t> = Promotional stock variables and β</a:t>
              </a:r>
              <a:r>
                <a:rPr lang="en-US" sz="1100" baseline="-25000" dirty="0">
                  <a:solidFill>
                    <a:srgbClr val="000000"/>
                  </a:solidFill>
                  <a:latin typeface="Arial"/>
                </a:rPr>
                <a:t>i</a:t>
              </a:r>
              <a:r>
                <a:rPr lang="en-US" sz="1100" i="1" dirty="0">
                  <a:solidFill>
                    <a:srgbClr val="000000"/>
                  </a:solidFill>
                  <a:latin typeface="Arial"/>
                </a:rPr>
                <a:t> = Parameter estimates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Any promotional data available at physician level, was estimated at segment*decile level. All other promotions were estimated at national level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Promotional stock variables were calculated by selecting appropriate retention rates based on experience &amp; iterations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Dummy terms were included into the model to capture TRx trend, monthly variations and irregular dip observed in September ‘06 and ’07</a:t>
              </a:r>
            </a:p>
          </p:txBody>
        </p:sp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648226" y="3447004"/>
              <a:ext cx="4057388" cy="2801395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62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45934" y="3447004"/>
              <a:ext cx="4059679" cy="2725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25098" y="1389997"/>
              <a:ext cx="4059771" cy="246888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93" b="1" dirty="0">
                  <a:solidFill>
                    <a:prstClr val="white"/>
                  </a:solidFill>
                  <a:latin typeface="Arial" pitchFamily="34" charset="0"/>
                </a:rPr>
                <a:t>Business Case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423632" y="3447004"/>
              <a:ext cx="4057388" cy="247076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93" b="1" dirty="0">
                  <a:solidFill>
                    <a:prstClr val="white"/>
                  </a:solidFill>
                  <a:latin typeface="Arial" pitchFamily="34" charset="0"/>
                </a:rPr>
                <a:t>Approach</a:t>
              </a:r>
            </a:p>
          </p:txBody>
        </p:sp>
        <p:sp>
          <p:nvSpPr>
            <p:cNvPr id="8" name="Rectangle 2"/>
            <p:cNvSpPr txBox="1">
              <a:spLocks noChangeArrowheads="1"/>
            </p:cNvSpPr>
            <p:nvPr/>
          </p:nvSpPr>
          <p:spPr bwMode="auto">
            <a:xfrm>
              <a:off x="423630" y="1628931"/>
              <a:ext cx="4055097" cy="16476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214021" indent="-214021">
                <a:spcBef>
                  <a:spcPct val="20000"/>
                </a:spcBef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Arial"/>
                </a:rPr>
                <a:t>Client markets product A in the immunology space and product B as a cholesterol management agent</a:t>
              </a:r>
            </a:p>
            <a:p>
              <a:pPr marL="214021" indent="-214021">
                <a:spcBef>
                  <a:spcPct val="20000"/>
                </a:spcBef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Arial"/>
                </a:rPr>
                <a:t>Both products are marketed through extensive promotional programs comprised of a mix of Detailing, Sampling, DTC, Journal advertisements, Meetings, Tele-sampling, Web-based promotions etc.</a:t>
              </a:r>
            </a:p>
            <a:p>
              <a:pPr marL="214021" indent="-214021">
                <a:spcBef>
                  <a:spcPct val="20000"/>
                </a:spcBef>
                <a:buClr>
                  <a:srgbClr val="003399"/>
                </a:buClr>
                <a:buFont typeface="Webdings" pitchFamily="18" charset="2"/>
                <a:buChar char="4"/>
                <a:defRPr/>
              </a:pPr>
              <a:r>
                <a:rPr lang="en-US" sz="1100" kern="0" dirty="0">
                  <a:solidFill>
                    <a:srgbClr val="000000"/>
                  </a:solidFill>
                  <a:latin typeface="Arial"/>
                </a:rPr>
                <a:t>Client wanted to assess the impact of each promotion on incremental prescriptions (sales) and optimize the marketing mix allocation in order to boost ROI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649692" y="1389997"/>
              <a:ext cx="4057388" cy="246888"/>
            </a:xfrm>
            <a:prstGeom prst="rect">
              <a:avLst/>
            </a:prstGeom>
            <a:solidFill>
              <a:srgbClr val="800000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93" b="1" dirty="0">
                  <a:solidFill>
                    <a:prstClr val="white"/>
                  </a:solidFill>
                  <a:latin typeface="Arial"/>
                </a:rPr>
                <a:t>Data Preparation</a:t>
              </a:r>
            </a:p>
          </p:txBody>
        </p:sp>
        <p:sp>
          <p:nvSpPr>
            <p:cNvPr id="11" name="Rectangle 2"/>
            <p:cNvSpPr>
              <a:spLocks noChangeArrowheads="1"/>
            </p:cNvSpPr>
            <p:nvPr/>
          </p:nvSpPr>
          <p:spPr bwMode="auto">
            <a:xfrm>
              <a:off x="4648226" y="1628931"/>
              <a:ext cx="4057387" cy="16476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For both products, we received data  with 24 months of prescription and promotion information for each relevant physician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Data for promotions, such as DTC and Web, which are not executed at a physician level were provided to us at state, zip or national level. 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Data was treated for missing values and outliers and distributions were checked for determining presence of skews, trends and seasonality</a:t>
              </a:r>
            </a:p>
          </p:txBody>
        </p:sp>
      </p:grp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9071686" y="3920061"/>
            <a:ext cx="1023166" cy="20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16953" indent="-216953">
              <a:spcBef>
                <a:spcPct val="50000"/>
              </a:spcBef>
            </a:pPr>
            <a:r>
              <a:rPr lang="en-US" sz="739" i="1" dirty="0">
                <a:solidFill>
                  <a:srgbClr val="000000"/>
                </a:solidFill>
                <a:latin typeface="Arial"/>
              </a:rPr>
              <a:t>Unexplained dip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058780" y="4031466"/>
            <a:ext cx="831140" cy="20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16953" indent="-216953">
              <a:spcBef>
                <a:spcPct val="50000"/>
              </a:spcBef>
            </a:pPr>
            <a:r>
              <a:rPr lang="en-US" sz="739" i="1" dirty="0">
                <a:solidFill>
                  <a:srgbClr val="000000"/>
                </a:solidFill>
                <a:latin typeface="Arial"/>
              </a:rPr>
              <a:t>Lower # days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8388599" y="4205903"/>
            <a:ext cx="124597" cy="996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662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V="1">
            <a:off x="9191887" y="4103293"/>
            <a:ext cx="124597" cy="996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662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941799" y="4072510"/>
            <a:ext cx="1023166" cy="20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16953" indent="-216953">
              <a:spcBef>
                <a:spcPct val="50000"/>
              </a:spcBef>
            </a:pPr>
            <a:r>
              <a:rPr lang="en-US" sz="739" i="1" dirty="0">
                <a:solidFill>
                  <a:srgbClr val="000000"/>
                </a:solidFill>
                <a:latin typeface="Arial"/>
              </a:rPr>
              <a:t>Unexplained dip</a:t>
            </a: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rot="15439460" flipV="1">
            <a:off x="7484899" y="4255010"/>
            <a:ext cx="124597" cy="996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662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78877" y="4031466"/>
            <a:ext cx="3810000" cy="65189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43074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Promotional effectiveness for Prescriptions (1/2)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746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67" y="461508"/>
            <a:ext cx="11062315" cy="838200"/>
          </a:xfrm>
        </p:spPr>
        <p:txBody>
          <a:bodyPr anchor="t">
            <a:normAutofit/>
          </a:bodyPr>
          <a:lstStyle/>
          <a:p>
            <a:r>
              <a:rPr lang="en-US" dirty="0"/>
              <a:t>… and optimized the allocation of promotional spend to maximize future profits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28800" y="1376016"/>
            <a:ext cx="8597900" cy="4899034"/>
            <a:chOff x="428030" y="1376016"/>
            <a:chExt cx="8474725" cy="4899034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428030" y="1376016"/>
              <a:ext cx="4064814" cy="240400"/>
            </a:xfrm>
            <a:prstGeom prst="rect">
              <a:avLst/>
            </a:pr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93" b="1" dirty="0">
                  <a:solidFill>
                    <a:prstClr val="white"/>
                  </a:solidFill>
                  <a:latin typeface="Arial" pitchFamily="34" charset="0"/>
                </a:rPr>
                <a:t>Approach (Contd.)</a:t>
              </a:r>
            </a:p>
          </p:txBody>
        </p:sp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428030" y="1622114"/>
              <a:ext cx="4061238" cy="2017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Modeling dataset was broken up into train(80%) and validation(20%) samples (using random samples of physicians)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Appropriate model strength and validation tests were performed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Contribution of each promotion to incremental prescriptions was determined</a:t>
              </a:r>
            </a:p>
            <a:p>
              <a:pPr marL="214021" indent="-214021">
                <a:spcBef>
                  <a:spcPct val="20000"/>
                </a:spcBef>
                <a:buClr>
                  <a:srgbClr val="002597"/>
                </a:buClr>
                <a:buFont typeface="Webdings" pitchFamily="18" charset="2"/>
                <a:buChar char="4"/>
              </a:pPr>
              <a:r>
                <a:rPr lang="en-US" sz="1100" dirty="0">
                  <a:solidFill>
                    <a:srgbClr val="000000"/>
                  </a:solidFill>
                  <a:latin typeface="Arial"/>
                </a:rPr>
                <a:t>Promotion allocation was then optimized at segment-decile level by testing various optimization scenarios under business constraints</a:t>
              </a: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98684" y="1376599"/>
              <a:ext cx="4204071" cy="227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2280870" y="3853458"/>
              <a:ext cx="4183549" cy="2421592"/>
              <a:chOff x="3212" y="2489"/>
              <a:chExt cx="2854" cy="1652"/>
            </a:xfrm>
          </p:grpSpPr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3212" y="2489"/>
                <a:ext cx="2854" cy="1652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662" dirty="0">
                  <a:solidFill>
                    <a:srgbClr val="000000"/>
                  </a:solidFill>
                  <a:latin typeface="Arial"/>
                </a:endParaRPr>
              </a:p>
            </p:txBody>
          </p:sp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14" y="2547"/>
                <a:ext cx="2796" cy="157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813090" y="3854285"/>
            <a:ext cx="586342" cy="537969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62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V="1">
            <a:off x="6312949" y="3773663"/>
            <a:ext cx="146585" cy="134859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 sz="1662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334935" y="3639443"/>
            <a:ext cx="1798604" cy="234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16953" indent="-216953">
              <a:spcBef>
                <a:spcPct val="50000"/>
              </a:spcBef>
            </a:pPr>
            <a:r>
              <a:rPr lang="en-US" sz="923" dirty="0">
                <a:solidFill>
                  <a:srgbClr val="800000"/>
                </a:solidFill>
                <a:latin typeface="Arial"/>
              </a:rPr>
              <a:t>Incremental profit* of $39.4M</a:t>
            </a:r>
          </a:p>
        </p:txBody>
      </p:sp>
      <p:sp>
        <p:nvSpPr>
          <p:cNvPr id="1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43074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Promotional effectiveness for Prescriptions (2/2)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740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28800" y="1371600"/>
            <a:ext cx="8534400" cy="4876800"/>
            <a:chOff x="406042" y="1438790"/>
            <a:chExt cx="8314228" cy="4733410"/>
          </a:xfrm>
        </p:grpSpPr>
        <p:sp>
          <p:nvSpPr>
            <p:cNvPr id="14" name="Rectangle 44"/>
            <p:cNvSpPr>
              <a:spLocks noChangeArrowheads="1"/>
            </p:cNvSpPr>
            <p:nvPr/>
          </p:nvSpPr>
          <p:spPr bwMode="auto">
            <a:xfrm>
              <a:off x="4703928" y="1438790"/>
              <a:ext cx="4016342" cy="337147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bg1"/>
              </a:outerShdw>
            </a:effectLst>
          </p:spPr>
          <p:txBody>
            <a:bodyPr wrap="none" anchor="ctr"/>
            <a:lstStyle>
              <a:lvl1pPr marL="234950" indent="-2349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93" b="1" dirty="0">
                  <a:solidFill>
                    <a:srgbClr val="FFFFFF"/>
                  </a:solidFill>
                  <a:cs typeface="Times New Roman" panose="02020603050405020304" pitchFamily="18" charset="0"/>
                </a:rPr>
                <a:t>Analytical approach</a:t>
              </a: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412813" y="1438790"/>
              <a:ext cx="4140134" cy="337147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bg1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93" b="1" dirty="0">
                  <a:solidFill>
                    <a:prstClr val="white"/>
                  </a:solidFill>
                  <a:cs typeface="Times New Roman" panose="02020603050405020304" pitchFamily="18" charset="0"/>
                </a:rPr>
                <a:t>Background </a:t>
              </a:r>
            </a:p>
          </p:txBody>
        </p:sp>
        <p:sp>
          <p:nvSpPr>
            <p:cNvPr id="17" name="Rectangle 33"/>
            <p:cNvSpPr>
              <a:spLocks noChangeArrowheads="1"/>
            </p:cNvSpPr>
            <p:nvPr/>
          </p:nvSpPr>
          <p:spPr bwMode="auto">
            <a:xfrm>
              <a:off x="406042" y="3795884"/>
              <a:ext cx="4146903" cy="293171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bg1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93" b="1" dirty="0">
                  <a:solidFill>
                    <a:prstClr val="white"/>
                  </a:solidFill>
                </a:rPr>
                <a:t>Objectives</a:t>
              </a:r>
              <a:endParaRPr lang="en-US" altLang="en-US" sz="1293" b="1" dirty="0">
                <a:solidFill>
                  <a:prstClr val="white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406042" y="4089055"/>
              <a:ext cx="4146903" cy="20831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2217" rIns="42217"/>
            <a:lstStyle>
              <a:lvl1pPr marL="288925" indent="-288925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16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  <a:p>
              <a:pPr eaLnBrk="1" hangingPunct="1"/>
              <a:endParaRPr lang="en-US" altLang="en-US" sz="1016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 Placeholder 4"/>
          <p:cNvSpPr txBox="1">
            <a:spLocks/>
          </p:cNvSpPr>
          <p:nvPr/>
        </p:nvSpPr>
        <p:spPr>
          <a:xfrm>
            <a:off x="1837151" y="1714430"/>
            <a:ext cx="4248368" cy="20205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84433" tIns="84433" rIns="84433" bIns="84433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596"/>
              </a:buClr>
              <a:buFont typeface="Webdings" panose="05030102010509060703" pitchFamily="18" charset="2"/>
              <a:buChar char=""/>
            </a:pPr>
            <a:r>
              <a:rPr lang="en-US" sz="1100" dirty="0">
                <a:solidFill>
                  <a:prstClr val="black"/>
                </a:solidFill>
              </a:rPr>
              <a:t>The client is a leading pharmaceutical client with an established product in CKD (chronic Kidney disease) market</a:t>
            </a:r>
          </a:p>
          <a:p>
            <a:pPr>
              <a:buClr>
                <a:srgbClr val="002596"/>
              </a:buClr>
              <a:buFont typeface="Webdings" panose="05030102010509060703" pitchFamily="18" charset="2"/>
              <a:buChar char=""/>
            </a:pPr>
            <a:r>
              <a:rPr lang="en-US" sz="1100" dirty="0">
                <a:solidFill>
                  <a:prstClr val="black"/>
                </a:solidFill>
              </a:rPr>
              <a:t>Product is at the end of its lifecycle stage and its patent is stated for expiry in another 2 years</a:t>
            </a:r>
          </a:p>
          <a:p>
            <a:pPr>
              <a:buClr>
                <a:srgbClr val="002596"/>
              </a:buClr>
              <a:buFont typeface="Webdings" panose="05030102010509060703" pitchFamily="18" charset="2"/>
              <a:buChar char=""/>
            </a:pPr>
            <a:r>
              <a:rPr lang="en-US" sz="1100" dirty="0">
                <a:solidFill>
                  <a:prstClr val="black"/>
                </a:solidFill>
              </a:rPr>
              <a:t>Due to the upcoming patent expiry &amp; reduced annual budgets, client wanted to reduce the sales headcount and gain productivity improvements</a:t>
            </a:r>
          </a:p>
        </p:txBody>
      </p:sp>
      <p:sp>
        <p:nvSpPr>
          <p:cNvPr id="22" name="Text Placeholder 5"/>
          <p:cNvSpPr txBox="1">
            <a:spLocks/>
          </p:cNvSpPr>
          <p:nvPr/>
        </p:nvSpPr>
        <p:spPr>
          <a:xfrm>
            <a:off x="1845351" y="4144347"/>
            <a:ext cx="4195256" cy="203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33" tIns="84433" rIns="84433" bIns="84433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To reduce the sales force footprint from 119 to 90 with following considerations:</a:t>
            </a:r>
            <a:endParaRPr lang="en-US" sz="700" dirty="0">
              <a:solidFill>
                <a:prstClr val="black"/>
              </a:solidFill>
            </a:endParaRPr>
          </a:p>
          <a:p>
            <a:pPr lvl="1"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Minimize customer continuity disruption</a:t>
            </a:r>
          </a:p>
          <a:p>
            <a:pPr lvl="1"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Minimum impact on existing field personnel due to resizing</a:t>
            </a:r>
          </a:p>
          <a:p>
            <a:pPr lvl="1"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Balanced sales potential &amp; workload</a:t>
            </a:r>
          </a:p>
        </p:txBody>
      </p:sp>
      <p:sp>
        <p:nvSpPr>
          <p:cNvPr id="23" name="Text Placeholder 6"/>
          <p:cNvSpPr txBox="1">
            <a:spLocks/>
          </p:cNvSpPr>
          <p:nvPr/>
        </p:nvSpPr>
        <p:spPr>
          <a:xfrm>
            <a:off x="6240500" y="1714430"/>
            <a:ext cx="4122701" cy="45339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84433" tIns="84433" rIns="84433" bIns="84433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We evaluated pros &amp; cons of two approaches in order to achieve the project objectives:</a:t>
            </a:r>
          </a:p>
          <a:p>
            <a:pPr lvl="1"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Resize field force nationally</a:t>
            </a:r>
          </a:p>
          <a:p>
            <a:pPr lvl="1"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Re-align existing sales force structure</a:t>
            </a:r>
          </a:p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Later approach was adopted  considering the late stage of product lifecycle and minimum impact to existing sales personnel </a:t>
            </a:r>
          </a:p>
          <a:p>
            <a:pPr lvl="1">
              <a:buClr>
                <a:srgbClr val="002596"/>
              </a:buClr>
            </a:pPr>
            <a:endParaRPr lang="en-US" dirty="0">
              <a:solidFill>
                <a:prstClr val="black"/>
              </a:solidFill>
            </a:endParaRPr>
          </a:p>
          <a:p>
            <a:pPr lvl="1">
              <a:buClr>
                <a:srgbClr val="002596"/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4" name="Diagram 23"/>
          <p:cNvGraphicFramePr/>
          <p:nvPr>
            <p:extLst/>
          </p:nvPr>
        </p:nvGraphicFramePr>
        <p:xfrm>
          <a:off x="6339170" y="3638696"/>
          <a:ext cx="3902251" cy="2425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26724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force effectiveness for Specialty TA(1/2)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For a leading pharmaceutical client, we performed a successful re-alignment for its specialty sales force</a:t>
            </a:r>
            <a:endParaRPr lang="en-US" kern="0" dirty="0" smtClean="0"/>
          </a:p>
        </p:txBody>
      </p:sp>
      <p:sp>
        <p:nvSpPr>
          <p:cNvPr id="19" name="Rectangle 18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7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56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28800" y="1371600"/>
            <a:ext cx="8534400" cy="4876800"/>
            <a:chOff x="406042" y="1438790"/>
            <a:chExt cx="8314228" cy="4733410"/>
          </a:xfrm>
        </p:grpSpPr>
        <p:sp>
          <p:nvSpPr>
            <p:cNvPr id="14" name="Rectangle 44"/>
            <p:cNvSpPr>
              <a:spLocks noChangeArrowheads="1"/>
            </p:cNvSpPr>
            <p:nvPr/>
          </p:nvSpPr>
          <p:spPr bwMode="auto">
            <a:xfrm>
              <a:off x="4703928" y="1438790"/>
              <a:ext cx="4016342" cy="337147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bg1"/>
              </a:outerShdw>
            </a:effectLst>
          </p:spPr>
          <p:txBody>
            <a:bodyPr wrap="none" anchor="ctr"/>
            <a:lstStyle>
              <a:lvl1pPr marL="234950" indent="-2349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93" b="1" dirty="0">
                  <a:solidFill>
                    <a:srgbClr val="FFFFFF"/>
                  </a:solidFill>
                  <a:cs typeface="Times New Roman" panose="02020603050405020304" pitchFamily="18" charset="0"/>
                </a:rPr>
                <a:t>Analysis Illustrations</a:t>
              </a:r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412813" y="1438790"/>
              <a:ext cx="4140134" cy="337147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bg1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93" b="1" dirty="0">
                  <a:solidFill>
                    <a:prstClr val="white"/>
                  </a:solidFill>
                  <a:cs typeface="Times New Roman" panose="02020603050405020304" pitchFamily="18" charset="0"/>
                </a:rPr>
                <a:t>Key Findings </a:t>
              </a:r>
            </a:p>
          </p:txBody>
        </p:sp>
        <p:sp>
          <p:nvSpPr>
            <p:cNvPr id="17" name="Rectangle 33"/>
            <p:cNvSpPr>
              <a:spLocks noChangeArrowheads="1"/>
            </p:cNvSpPr>
            <p:nvPr/>
          </p:nvSpPr>
          <p:spPr bwMode="auto">
            <a:xfrm>
              <a:off x="406042" y="3795884"/>
              <a:ext cx="4146903" cy="293171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bg1"/>
              </a:outerShdw>
            </a:effec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293" b="1" dirty="0">
                  <a:solidFill>
                    <a:prstClr val="white"/>
                  </a:solidFill>
                  <a:cs typeface="Times New Roman" panose="02020603050405020304" pitchFamily="18" charset="0"/>
                </a:rPr>
                <a:t>Business Impact</a:t>
              </a:r>
            </a:p>
          </p:txBody>
        </p:sp>
        <p:sp>
          <p:nvSpPr>
            <p:cNvPr id="18" name="Rectangle 32"/>
            <p:cNvSpPr>
              <a:spLocks noChangeArrowheads="1"/>
            </p:cNvSpPr>
            <p:nvPr/>
          </p:nvSpPr>
          <p:spPr bwMode="auto">
            <a:xfrm>
              <a:off x="406042" y="4089055"/>
              <a:ext cx="4146903" cy="20831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53882" dir="270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2217" rIns="42217"/>
            <a:lstStyle>
              <a:lvl1pPr marL="288925" indent="-288925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16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  <a:p>
              <a:pPr eaLnBrk="1" hangingPunct="1"/>
              <a:endParaRPr lang="en-US" altLang="en-US" sz="1016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 Placeholder 6"/>
          <p:cNvSpPr txBox="1">
            <a:spLocks/>
          </p:cNvSpPr>
          <p:nvPr/>
        </p:nvSpPr>
        <p:spPr>
          <a:xfrm>
            <a:off x="1835751" y="1714431"/>
            <a:ext cx="4249769" cy="20205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84433" tIns="84433" rIns="84433" bIns="84433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The spread in territory potential across the sales force indicated that there is potential to re-align by collapsing territories</a:t>
            </a:r>
          </a:p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S curve based on alignment workload index showed the imbalanced workload in the current structure</a:t>
            </a:r>
          </a:p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Customer coverage scenarios showed minimum impact on Rx &amp; customer reach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1835751" y="4160908"/>
            <a:ext cx="4249769" cy="2022380"/>
          </a:xfrm>
          <a:prstGeom prst="rect">
            <a:avLst/>
          </a:prstGeom>
        </p:spPr>
        <p:txBody>
          <a:bodyPr vert="horz" wrap="square" lIns="84433" tIns="84433" rIns="84433" bIns="84433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596"/>
              </a:buClr>
              <a:buFont typeface="Webdings" panose="05030102010509060703" pitchFamily="18" charset="2"/>
              <a:buChar char="4"/>
            </a:pPr>
            <a:r>
              <a:rPr lang="en-US" sz="1100" dirty="0">
                <a:solidFill>
                  <a:prstClr val="black"/>
                </a:solidFill>
              </a:rPr>
              <a:t>Sales force reduction was achieved with positive impact to overall sales force alignment:</a:t>
            </a:r>
          </a:p>
          <a:p>
            <a:pPr lvl="1">
              <a:spcBef>
                <a:spcPts val="554"/>
              </a:spcBef>
              <a:spcAft>
                <a:spcPts val="277"/>
              </a:spcAft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75% of territories were within 20% of ideal territory workload  compared to 64% before re-alignment</a:t>
            </a:r>
          </a:p>
          <a:p>
            <a:pPr lvl="1">
              <a:spcAft>
                <a:spcPts val="277"/>
              </a:spcAft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81%  of territories were within 20% of ideal territory sales potential compared to 68% before</a:t>
            </a:r>
          </a:p>
          <a:p>
            <a:pPr lvl="1">
              <a:spcAft>
                <a:spcPts val="277"/>
              </a:spcAft>
              <a:buClr>
                <a:srgbClr val="002596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prstClr val="black"/>
                </a:solidFill>
              </a:rPr>
              <a:t>Only 20% of the territories observed some level of disruption post re-alignment</a:t>
            </a:r>
          </a:p>
        </p:txBody>
      </p:sp>
      <p:sp>
        <p:nvSpPr>
          <p:cNvPr id="15" name="Text Placeholder 8"/>
          <p:cNvSpPr txBox="1">
            <a:spLocks/>
          </p:cNvSpPr>
          <p:nvPr/>
        </p:nvSpPr>
        <p:spPr>
          <a:xfrm>
            <a:off x="6240500" y="1714430"/>
            <a:ext cx="4122701" cy="453397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84433" tIns="84433" rIns="84433" bIns="84433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2596"/>
              </a:buClr>
              <a:buNone/>
            </a:pPr>
            <a:r>
              <a:rPr lang="en-US" sz="1100" dirty="0">
                <a:solidFill>
                  <a:prstClr val="black"/>
                </a:solidFill>
              </a:rPr>
              <a:t>Territory workload index before re-alignment</a:t>
            </a:r>
          </a:p>
          <a:p>
            <a:pPr marL="0" indent="0">
              <a:buClr>
                <a:srgbClr val="002596"/>
              </a:buClr>
              <a:buNone/>
            </a:pPr>
            <a:endParaRPr lang="en-US" sz="1100" dirty="0">
              <a:solidFill>
                <a:prstClr val="black"/>
              </a:solidFill>
            </a:endParaRPr>
          </a:p>
          <a:p>
            <a:pPr>
              <a:buClr>
                <a:srgbClr val="002596"/>
              </a:buClr>
            </a:pP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002596"/>
              </a:buClr>
            </a:pPr>
            <a:endParaRPr lang="en-US" dirty="0">
              <a:solidFill>
                <a:prstClr val="black"/>
              </a:solidFill>
            </a:endParaRPr>
          </a:p>
          <a:p>
            <a:pPr>
              <a:buClr>
                <a:srgbClr val="002596"/>
              </a:buClr>
            </a:pPr>
            <a:endParaRPr lang="en-US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Clr>
                <a:srgbClr val="002596"/>
              </a:buClr>
              <a:buNone/>
            </a:pPr>
            <a:endParaRPr lang="en-US" sz="1100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Clr>
                <a:srgbClr val="002596"/>
              </a:buClr>
              <a:buNone/>
            </a:pPr>
            <a:endParaRPr lang="en-US" sz="1100" dirty="0">
              <a:solidFill>
                <a:prstClr val="black"/>
              </a:solidFill>
            </a:endParaRPr>
          </a:p>
          <a:p>
            <a:pPr marL="0" indent="0" algn="ctr">
              <a:spcBef>
                <a:spcPts val="0"/>
              </a:spcBef>
              <a:buClr>
                <a:srgbClr val="002596"/>
              </a:buClr>
              <a:buNone/>
            </a:pPr>
            <a:r>
              <a:rPr lang="en-US" sz="1100" dirty="0">
                <a:solidFill>
                  <a:prstClr val="black"/>
                </a:solidFill>
              </a:rPr>
              <a:t>Territory workload index after re-alignment</a:t>
            </a:r>
          </a:p>
          <a:p>
            <a:pPr>
              <a:buClr>
                <a:srgbClr val="002596"/>
              </a:buClr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5815" y="2153792"/>
            <a:ext cx="3190364" cy="164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4772" y="4402394"/>
            <a:ext cx="3190363" cy="1629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26724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force effectiveness for Specialty TA(2/2)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…improving territory workload-sales potential balance and thus enhancing the productivity </a:t>
            </a:r>
            <a:endParaRPr lang="en-US" kern="0" dirty="0" smtClean="0"/>
          </a:p>
        </p:txBody>
      </p:sp>
      <p:sp>
        <p:nvSpPr>
          <p:cNvPr id="23" name="Rectangle 22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1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61"/>
          <p:cNvSpPr>
            <a:spLocks noChangeArrowheads="1"/>
          </p:cNvSpPr>
          <p:nvPr/>
        </p:nvSpPr>
        <p:spPr bwMode="auto">
          <a:xfrm>
            <a:off x="1837765" y="1750610"/>
            <a:ext cx="4114800" cy="194372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42217" rIns="42217"/>
          <a:lstStyle/>
          <a:p>
            <a:pPr marL="246271" indent="-246271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The client is one of the leading pharmaceutical company in the US</a:t>
            </a:r>
          </a:p>
          <a:p>
            <a:pPr marL="246271" indent="-246271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The annual goal setting exercise required a monthly drug sales target to be established</a:t>
            </a:r>
          </a:p>
          <a:p>
            <a:pPr marL="246271" indent="-246271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Their existing model for predicting sales had low predictive power</a:t>
            </a:r>
          </a:p>
          <a:p>
            <a:pPr marL="246271" indent="-246271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The client wanted Mu Sigma to develop a sales forecast for the drug under consideration</a:t>
            </a:r>
          </a:p>
        </p:txBody>
      </p:sp>
      <p:graphicFrame>
        <p:nvGraphicFramePr>
          <p:cNvPr id="5122" name="Chart 8"/>
          <p:cNvGraphicFramePr>
            <a:graphicFrameLocks/>
          </p:cNvGraphicFramePr>
          <p:nvPr>
            <p:extLst/>
          </p:nvPr>
        </p:nvGraphicFramePr>
        <p:xfrm>
          <a:off x="6096000" y="1722219"/>
          <a:ext cx="4114800" cy="307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77" name="Worksheet" r:id="rId3" imgW="4848138" imgH="2771678" progId="Excel.Sheet.8">
                  <p:embed/>
                </p:oleObj>
              </mc:Choice>
              <mc:Fallback>
                <p:oleObj name="Worksheet" r:id="rId3" imgW="4848138" imgH="277167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722219"/>
                        <a:ext cx="4114800" cy="30789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32"/>
          <p:cNvSpPr>
            <a:spLocks noChangeArrowheads="1"/>
          </p:cNvSpPr>
          <p:nvPr/>
        </p:nvSpPr>
        <p:spPr bwMode="auto">
          <a:xfrm>
            <a:off x="1832610" y="4155580"/>
            <a:ext cx="4133805" cy="2096657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42217" rIns="42217"/>
          <a:lstStyle/>
          <a:p>
            <a:pPr marL="266700" indent="-266700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prstClr val="black"/>
                </a:solidFill>
                <a:latin typeface="Arial" charset="0"/>
              </a:rPr>
              <a:t>Analytical data set was created using historical sales volume data at monthly level for the past 3 years </a:t>
            </a:r>
          </a:p>
          <a:p>
            <a:pPr marL="266700" indent="-266700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prstClr val="black"/>
                </a:solidFill>
                <a:latin typeface="Arial" charset="0"/>
              </a:rPr>
              <a:t>Time series ARIMA modeling was used to identify underlying trend, seasonality, cyclical and autoregressive components</a:t>
            </a:r>
          </a:p>
          <a:p>
            <a:pPr marL="266700" indent="-266700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prstClr val="black"/>
                </a:solidFill>
                <a:latin typeface="Arial" charset="0"/>
              </a:rPr>
              <a:t>Lag transformed macroeconomic variables were used in a regression framework to identify the impact on residuals derived from ARIMA modeling</a:t>
            </a:r>
          </a:p>
          <a:p>
            <a:pPr marL="266700" indent="-266700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prstClr val="black"/>
                </a:solidFill>
                <a:latin typeface="Arial" charset="0"/>
              </a:rPr>
              <a:t>Significant macroeconomic variable along with AR and MA components  were used to forecast monthly sales volume for 2012 </a:t>
            </a:r>
          </a:p>
        </p:txBody>
      </p:sp>
      <p:sp>
        <p:nvSpPr>
          <p:cNvPr id="5129" name="Rectangle 45"/>
          <p:cNvSpPr>
            <a:spLocks noChangeArrowheads="1"/>
          </p:cNvSpPr>
          <p:nvPr/>
        </p:nvSpPr>
        <p:spPr bwMode="auto">
          <a:xfrm>
            <a:off x="6095999" y="5224273"/>
            <a:ext cx="4114800" cy="1027964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42217" rIns="42217"/>
          <a:lstStyle/>
          <a:p>
            <a:pPr marL="246271" indent="-246271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The score card assisted team to track drug performance</a:t>
            </a:r>
          </a:p>
          <a:p>
            <a:pPr marL="246271" indent="-246271">
              <a:lnSpc>
                <a:spcPct val="90000"/>
              </a:lnSpc>
              <a:spcBef>
                <a:spcPct val="80000"/>
              </a:spcBef>
              <a:buClr>
                <a:srgbClr val="002597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/>
              </a:rPr>
              <a:t>Improved decision support in scheduling marketing and promotional campaigns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31278" y="263449"/>
            <a:ext cx="11062315" cy="838200"/>
          </a:xfrm>
        </p:spPr>
        <p:txBody>
          <a:bodyPr/>
          <a:lstStyle/>
          <a:p>
            <a:r>
              <a:rPr lang="en-US" dirty="0"/>
              <a:t>Mu Sigma developed a forecasting model for monthly sales for a drug for a leading pharmaceutical company</a:t>
            </a:r>
          </a:p>
        </p:txBody>
      </p:sp>
      <p:sp>
        <p:nvSpPr>
          <p:cNvPr id="5124" name="Rectangle 46"/>
          <p:cNvSpPr>
            <a:spLocks noChangeArrowheads="1"/>
          </p:cNvSpPr>
          <p:nvPr/>
        </p:nvSpPr>
        <p:spPr bwMode="auto">
          <a:xfrm>
            <a:off x="1832609" y="3818433"/>
            <a:ext cx="4129827" cy="337147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-216953" algn="ctr"/>
            <a:r>
              <a:rPr lang="en-US" sz="1290" b="1" dirty="0">
                <a:solidFill>
                  <a:srgbClr val="FFFFFF"/>
                </a:solidFill>
                <a:latin typeface="Arial"/>
              </a:rPr>
              <a:t>Analytical Approach</a:t>
            </a:r>
          </a:p>
        </p:txBody>
      </p:sp>
      <p:sp>
        <p:nvSpPr>
          <p:cNvPr id="5128" name="Rectangle 44"/>
          <p:cNvSpPr>
            <a:spLocks noChangeArrowheads="1"/>
          </p:cNvSpPr>
          <p:nvPr/>
        </p:nvSpPr>
        <p:spPr bwMode="auto">
          <a:xfrm>
            <a:off x="6095999" y="4876800"/>
            <a:ext cx="4114800" cy="3474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-216953" algn="ctr"/>
            <a:r>
              <a:rPr lang="en-US" sz="1290" b="1" dirty="0">
                <a:solidFill>
                  <a:srgbClr val="FFFFFF"/>
                </a:solidFill>
                <a:latin typeface="Arial"/>
              </a:rPr>
              <a:t>Business Impact</a:t>
            </a:r>
          </a:p>
        </p:txBody>
      </p:sp>
      <p:sp>
        <p:nvSpPr>
          <p:cNvPr id="5130" name="Rectangle 44"/>
          <p:cNvSpPr>
            <a:spLocks noChangeArrowheads="1"/>
          </p:cNvSpPr>
          <p:nvPr/>
        </p:nvSpPr>
        <p:spPr bwMode="auto">
          <a:xfrm>
            <a:off x="6095999" y="1374747"/>
            <a:ext cx="4114800" cy="3474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indent="-216953" algn="ctr"/>
            <a:r>
              <a:rPr lang="en-US" sz="1290" b="1" dirty="0">
                <a:solidFill>
                  <a:srgbClr val="FFFFFF"/>
                </a:solidFill>
                <a:latin typeface="Arial"/>
              </a:rPr>
              <a:t>Model Results </a:t>
            </a:r>
          </a:p>
        </p:txBody>
      </p:sp>
      <p:sp>
        <p:nvSpPr>
          <p:cNvPr id="5137" name="AutoShape 17"/>
          <p:cNvSpPr>
            <a:spLocks noChangeAspect="1" noChangeArrowheads="1"/>
          </p:cNvSpPr>
          <p:nvPr/>
        </p:nvSpPr>
        <p:spPr bwMode="auto">
          <a:xfrm>
            <a:off x="1949096" y="5035578"/>
            <a:ext cx="2848156" cy="121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662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126" name="Rectangle 33"/>
          <p:cNvSpPr>
            <a:spLocks noChangeArrowheads="1"/>
          </p:cNvSpPr>
          <p:nvPr/>
        </p:nvSpPr>
        <p:spPr bwMode="auto">
          <a:xfrm>
            <a:off x="1837765" y="1391621"/>
            <a:ext cx="4114800" cy="3474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90" b="1" dirty="0">
                <a:solidFill>
                  <a:srgbClr val="FFFFFF"/>
                </a:solidFill>
                <a:latin typeface="Arial"/>
              </a:rPr>
              <a:t>Situation &amp; Key Question</a:t>
            </a:r>
          </a:p>
        </p:txBody>
      </p:sp>
      <p:sp>
        <p:nvSpPr>
          <p:cNvPr id="13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96239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Forecasting monthly sales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5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94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 bwMode="auto">
          <a:xfrm>
            <a:off x="6513897" y="4493025"/>
            <a:ext cx="1760112" cy="16065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513897" y="4191492"/>
            <a:ext cx="1748049" cy="301533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Recommendations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8695322" y="4496981"/>
            <a:ext cx="1760112" cy="16065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695322" y="4195448"/>
            <a:ext cx="1748049" cy="301533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Area Level Model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8639322" y="2246717"/>
            <a:ext cx="1760112" cy="16065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8639322" y="1945184"/>
            <a:ext cx="1748049" cy="301533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Area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client is a leading global pharmaceutical company with a new drug launched into the market</a:t>
            </a:r>
          </a:p>
          <a:p>
            <a:r>
              <a:rPr lang="en-US" dirty="0"/>
              <a:t>The newly launched drug belongs to the long acting insulin market which is supposed to cannibalize the existing blockbuster drug which recently lost its patent</a:t>
            </a:r>
          </a:p>
          <a:p>
            <a:r>
              <a:rPr lang="en-US" dirty="0" smtClean="0"/>
              <a:t>Understanding the key drivers of new writer acquisition in the initial phase of the launch is critical for the launch to be successful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 the sales team with key drivers of new writer acquisition at a national and area level to enable </a:t>
            </a:r>
            <a:r>
              <a:rPr lang="en-US" dirty="0"/>
              <a:t>better control the standard execution </a:t>
            </a:r>
            <a:r>
              <a:rPr lang="en-US" dirty="0" smtClean="0"/>
              <a:t>levers</a:t>
            </a:r>
          </a:p>
          <a:p>
            <a:r>
              <a:rPr lang="en-US" dirty="0" smtClean="0"/>
              <a:t>Provide guidance to the field force to target physicians with higher propensity of becoming new writers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spcBef>
                <a:spcPct val="100000"/>
              </a:spcBef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519930" y="2241861"/>
            <a:ext cx="1760112" cy="160659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Isosceles Triangle 6"/>
          <p:cNvSpPr/>
          <p:nvPr/>
        </p:nvSpPr>
        <p:spPr bwMode="auto">
          <a:xfrm rot="5400000">
            <a:off x="8068623" y="2822887"/>
            <a:ext cx="838200" cy="118504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Isosceles Triangle 20"/>
          <p:cNvSpPr/>
          <p:nvPr/>
        </p:nvSpPr>
        <p:spPr bwMode="auto">
          <a:xfrm rot="16200000">
            <a:off x="8043950" y="5179138"/>
            <a:ext cx="838200" cy="118504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Isosceles Triangle 21"/>
          <p:cNvSpPr/>
          <p:nvPr/>
        </p:nvSpPr>
        <p:spPr bwMode="auto">
          <a:xfrm rot="10800000">
            <a:off x="9147241" y="3971612"/>
            <a:ext cx="838200" cy="118504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7868" y="2269646"/>
            <a:ext cx="174804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Identify different environmental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and execution factors influencing new writers at a national level using logistic regression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47978" y="2269104"/>
            <a:ext cx="1730734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Identify groups of similar area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based on environmental factors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7938" y="4509753"/>
            <a:ext cx="1625958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Localize the national level model to each group of areas to obtain a unique area level model</a:t>
            </a:r>
          </a:p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2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46499" y="4501274"/>
            <a:ext cx="1748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Provide prioritized recommendations for each area with respect to the best performing area in the cluster as the benchmark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519930" y="1940328"/>
            <a:ext cx="1748049" cy="301533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Arial"/>
              </a:rPr>
              <a:t>National Level Model</a:t>
            </a: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Mu Sigma helped a leading pharmaceutical company to identify the key drivers of new writer acquisition of a launched drug</a:t>
            </a:r>
            <a:endParaRPr lang="en-US" kern="0" dirty="0" smtClean="0"/>
          </a:p>
        </p:txBody>
      </p:sp>
      <p:sp>
        <p:nvSpPr>
          <p:cNvPr id="2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64527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 of new writer acquisition(1/2)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79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Each group </a:t>
            </a:r>
            <a:r>
              <a:rPr lang="en-US" dirty="0"/>
              <a:t>of </a:t>
            </a:r>
            <a:r>
              <a:rPr lang="en-US" dirty="0" smtClean="0"/>
              <a:t>areas exhibit </a:t>
            </a:r>
            <a:r>
              <a:rPr lang="en-US" dirty="0"/>
              <a:t>varied behavior and </a:t>
            </a:r>
            <a:r>
              <a:rPr lang="en-US" dirty="0" smtClean="0"/>
              <a:t>must have their own execution plans</a:t>
            </a:r>
          </a:p>
          <a:p>
            <a:r>
              <a:rPr lang="en-US" dirty="0" smtClean="0"/>
              <a:t>Some environmental and execution factors have significant influence across all the groups of areas</a:t>
            </a:r>
          </a:p>
          <a:p>
            <a:r>
              <a:rPr lang="en-US" dirty="0" smtClean="0"/>
              <a:t>Certain factors are significant only to a specific cluster while are insignificant to others. This can be used as a cue for the sales team to tweak their execution levers to achieve the desired 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sales team is able to target physicians who are highly likely to become writers more effectively</a:t>
            </a:r>
          </a:p>
          <a:p>
            <a:r>
              <a:rPr lang="en-US" dirty="0" smtClean="0"/>
              <a:t>The Area Business Leads are able to understand the factors influencing physicians in their respective areas and can train their representatives accordingly</a:t>
            </a:r>
          </a:p>
          <a:p>
            <a:r>
              <a:rPr lang="en-US" dirty="0" smtClean="0"/>
              <a:t>The sale representatives are able to detail the drug more efficiently as they have a better understanding of their territories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19" y="3760170"/>
            <a:ext cx="4243120" cy="2564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1" y="1811167"/>
            <a:ext cx="3409681" cy="1916760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The company is able to target the top prospective physicians and move the most relevant levers in each area</a:t>
            </a:r>
            <a:endParaRPr lang="en-US" kern="0" dirty="0" smtClean="0"/>
          </a:p>
        </p:txBody>
      </p:sp>
      <p:sp>
        <p:nvSpPr>
          <p:cNvPr id="13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64527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Drivers of new writer acquisition(2/2)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4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1"/>
          <p:cNvSpPr>
            <a:spLocks noChangeArrowheads="1"/>
          </p:cNvSpPr>
          <p:nvPr/>
        </p:nvSpPr>
        <p:spPr bwMode="auto">
          <a:xfrm>
            <a:off x="5879070" y="1535113"/>
            <a:ext cx="4837031" cy="30969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91440" bIns="91440" anchor="t"/>
          <a:lstStyle/>
          <a:p>
            <a:pPr marL="166688" indent="-166688">
              <a:spcAft>
                <a:spcPts val="600"/>
              </a:spcAft>
              <a:buFont typeface="Webdings" pitchFamily="18" charset="2"/>
              <a:buChar char="4"/>
              <a:defRPr/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5878277" y="4748923"/>
            <a:ext cx="4838549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Outcome</a:t>
            </a:r>
            <a:endParaRPr lang="en-US" sz="1400" b="1" dirty="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5879070" y="5006098"/>
            <a:ext cx="4837031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91440" bIns="91440" anchor="t"/>
          <a:lstStyle/>
          <a:p>
            <a:pPr marL="231775" indent="-1778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80000"/>
              <a:buFont typeface="Webdings" pitchFamily="18" charset="2"/>
              <a:buChar char="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Decision support on</a:t>
            </a:r>
          </a:p>
          <a:p>
            <a:pPr lvl="1" indent="-228600">
              <a:buSzPct val="80000"/>
              <a:buFont typeface="Calibri" pitchFamily="34" charset="0"/>
              <a:buChar char="—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Quantifying threat from new product and areas of concern</a:t>
            </a:r>
          </a:p>
          <a:p>
            <a:pPr lvl="1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80000"/>
              <a:buFont typeface="Calibri" pitchFamily="34" charset="0"/>
              <a:buChar char="—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Identifying doctors at risk, before they switch to competitor</a:t>
            </a:r>
          </a:p>
          <a:p>
            <a:pPr marL="231775" indent="-1778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80000"/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Business impact</a:t>
            </a:r>
          </a:p>
          <a:p>
            <a:pPr marL="457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80000"/>
              <a:buFont typeface="Calibri" pitchFamily="34" charset="0"/>
              <a:buChar char="—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Curbed market share loss</a:t>
            </a:r>
          </a:p>
          <a:p>
            <a:pPr marL="457200" indent="-22860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Pct val="80000"/>
              <a:buFont typeface="Calibri" pitchFamily="34" charset="0"/>
              <a:buChar char="—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Increased ROI of sales force effort</a:t>
            </a:r>
          </a:p>
        </p:txBody>
      </p:sp>
      <p:sp>
        <p:nvSpPr>
          <p:cNvPr id="18" name="AutoShape 38"/>
          <p:cNvSpPr>
            <a:spLocks noChangeArrowheads="1"/>
          </p:cNvSpPr>
          <p:nvPr/>
        </p:nvSpPr>
        <p:spPr bwMode="auto">
          <a:xfrm>
            <a:off x="5992270" y="1598775"/>
            <a:ext cx="4575718" cy="1371600"/>
          </a:xfrm>
          <a:prstGeom prst="roundRect">
            <a:avLst>
              <a:gd name="adj" fmla="val 8371"/>
            </a:avLst>
          </a:prstGeom>
          <a:solidFill>
            <a:srgbClr val="E2E1C0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Identify the Source of Business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Determine the Switch pattern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Measure Persistence and compliance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Create Adoption Segments</a:t>
            </a:r>
          </a:p>
        </p:txBody>
      </p:sp>
      <p:sp>
        <p:nvSpPr>
          <p:cNvPr id="55" name="Rectangle 40"/>
          <p:cNvSpPr>
            <a:spLocks noChangeArrowheads="1"/>
          </p:cNvSpPr>
          <p:nvPr/>
        </p:nvSpPr>
        <p:spPr bwMode="auto">
          <a:xfrm>
            <a:off x="6017671" y="3080510"/>
            <a:ext cx="2081560" cy="1463040"/>
          </a:xfrm>
          <a:prstGeom prst="roundRect">
            <a:avLst>
              <a:gd name="adj" fmla="val 8365"/>
            </a:avLst>
          </a:prstGeom>
          <a:solidFill>
            <a:srgbClr val="E2E1C0"/>
          </a:solidFill>
          <a:ln w="76200">
            <a:noFill/>
            <a:miter lim="800000"/>
            <a:headEnd/>
            <a:tailEnd/>
          </a:ln>
        </p:spPr>
        <p:txBody>
          <a:bodyPr wrap="square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Model the rate of  adoption for each segment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Quantify loss due to switching</a:t>
            </a: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258083" y="3080510"/>
            <a:ext cx="2339787" cy="1463040"/>
          </a:xfrm>
          <a:prstGeom prst="roundRect">
            <a:avLst>
              <a:gd name="adj" fmla="val 9177"/>
            </a:avLst>
          </a:prstGeom>
          <a:solidFill>
            <a:srgbClr val="E2E1C0"/>
          </a:solidFill>
          <a:ln w="76200">
            <a:noFill/>
            <a:miter lim="800000"/>
            <a:headEnd/>
            <a:tailEnd/>
          </a:ln>
        </p:spPr>
        <p:txBody>
          <a:bodyPr wrap="square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Model prescription trend for physician &amp; other factors (payer, calls etc) within a segment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Predict physicians who might be At Risk 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1520033" y="1277938"/>
            <a:ext cx="4161443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Situation</a:t>
            </a:r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1520826" y="1535113"/>
            <a:ext cx="4160137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91440" bIns="91440" anchor="t"/>
          <a:lstStyle/>
          <a:p>
            <a:pPr marL="166688" indent="-166688">
              <a:spcAft>
                <a:spcPts val="600"/>
              </a:spcAft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client is a leading healthcare company with sales in more than 130 countries worldwide</a:t>
            </a:r>
          </a:p>
          <a:p>
            <a:pPr marL="166688" indent="-166688" eaLnBrk="0" fontAlgn="base" hangingPunct="0">
              <a:spcBef>
                <a:spcPct val="10000"/>
              </a:spcBef>
              <a:spcAft>
                <a:spcPts val="600"/>
              </a:spcAft>
              <a:buClr>
                <a:srgbClr val="0B1F65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Client launched a drug in 2000 and has maintained a steady market share of ~28%</a:t>
            </a:r>
          </a:p>
          <a:p>
            <a:pPr marL="166688" indent="-166688">
              <a:spcAft>
                <a:spcPts val="600"/>
              </a:spcAft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In 2009 competitor launched a new product which has found acceptance in the market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520033" y="3015125"/>
            <a:ext cx="4161443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Complication</a:t>
            </a: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auto">
          <a:xfrm>
            <a:off x="1520826" y="3272300"/>
            <a:ext cx="4160137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91440" bIns="91440" anchor="t"/>
          <a:lstStyle/>
          <a:p>
            <a:pPr marL="166688" indent="-166688">
              <a:spcAft>
                <a:spcPts val="600"/>
              </a:spcAft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In the recent past the client product has been steadily losing market share</a:t>
            </a:r>
          </a:p>
          <a:p>
            <a:pPr marL="166688" indent="-166688">
              <a:spcAft>
                <a:spcPts val="600"/>
              </a:spcAft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Product has reached maturity, with the patent to expire in 2012 and there are no drugs in the pipeline for the defined market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520033" y="4748923"/>
            <a:ext cx="4161443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Complication</a:t>
            </a:r>
          </a:p>
        </p:txBody>
      </p:sp>
      <p:sp>
        <p:nvSpPr>
          <p:cNvPr id="26" name="Rectangle 31"/>
          <p:cNvSpPr>
            <a:spLocks noChangeArrowheads="1"/>
          </p:cNvSpPr>
          <p:nvPr/>
        </p:nvSpPr>
        <p:spPr bwMode="auto">
          <a:xfrm>
            <a:off x="1520826" y="5006098"/>
            <a:ext cx="4160137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91440" bIns="91440" anchor="t"/>
          <a:lstStyle/>
          <a:p>
            <a:pPr marL="166688" indent="-166688" eaLnBrk="0" fontAlgn="base" hangingPunct="0">
              <a:spcBef>
                <a:spcPct val="10000"/>
              </a:spcBef>
              <a:spcAft>
                <a:spcPts val="600"/>
              </a:spcAft>
              <a:buClr>
                <a:srgbClr val="0B1F65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What is the impact of the new product launch on client product due to switching?</a:t>
            </a:r>
          </a:p>
          <a:p>
            <a:pPr marL="166688" indent="-166688" eaLnBrk="0" fontAlgn="base" hangingPunct="0">
              <a:spcBef>
                <a:spcPct val="10000"/>
              </a:spcBef>
              <a:spcAft>
                <a:spcPts val="600"/>
              </a:spcAft>
              <a:buClr>
                <a:srgbClr val="0B1F65"/>
              </a:buClr>
              <a:buFont typeface="Webdings" pitchFamily="18" charset="2"/>
              <a:buChar char="4"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Who are the physicians that are At Risk of moving from client product to competitor product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5878277" y="1277938"/>
            <a:ext cx="4838549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8131689" y="1879498"/>
            <a:ext cx="296883" cy="182880"/>
          </a:xfrm>
          <a:prstGeom prst="downArrow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Down Arrow 31"/>
          <p:cNvSpPr/>
          <p:nvPr/>
        </p:nvSpPr>
        <p:spPr bwMode="auto">
          <a:xfrm>
            <a:off x="8131689" y="2209038"/>
            <a:ext cx="296883" cy="182880"/>
          </a:xfrm>
          <a:prstGeom prst="downArrow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Down Arrow 32"/>
          <p:cNvSpPr/>
          <p:nvPr/>
        </p:nvSpPr>
        <p:spPr bwMode="auto">
          <a:xfrm>
            <a:off x="8131689" y="2536828"/>
            <a:ext cx="296883" cy="182880"/>
          </a:xfrm>
          <a:prstGeom prst="downArrow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6910010" y="3720590"/>
            <a:ext cx="296883" cy="182880"/>
          </a:xfrm>
          <a:prstGeom prst="downArrow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9279534" y="3744340"/>
            <a:ext cx="296883" cy="182880"/>
          </a:xfrm>
          <a:prstGeom prst="downArrow">
            <a:avLst/>
          </a:prstGeom>
          <a:solidFill>
            <a:srgbClr val="00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6910009" y="2928457"/>
            <a:ext cx="296883" cy="182880"/>
          </a:xfrm>
          <a:prstGeom prst="downArrow">
            <a:avLst/>
          </a:prstGeom>
          <a:solidFill>
            <a:srgbClr val="006666"/>
          </a:solidFill>
          <a:ln w="3175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Down Arrow 36"/>
          <p:cNvSpPr/>
          <p:nvPr/>
        </p:nvSpPr>
        <p:spPr bwMode="auto">
          <a:xfrm>
            <a:off x="9279534" y="2928457"/>
            <a:ext cx="296883" cy="182880"/>
          </a:xfrm>
          <a:prstGeom prst="downArrow">
            <a:avLst/>
          </a:prstGeom>
          <a:solidFill>
            <a:srgbClr val="006666"/>
          </a:solidFill>
          <a:ln w="3175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45336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Impact </a:t>
            </a:r>
            <a:r>
              <a:rPr lang="en-US" sz="1100" b="1" i="1" dirty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of launch of new product on existing mature product (1/2</a:t>
            </a: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)</a:t>
            </a:r>
            <a:endParaRPr lang="en-US" sz="1100" b="1" i="1" dirty="0">
              <a:solidFill>
                <a:prstClr val="white">
                  <a:lumMod val="50000"/>
                </a:prstClr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For a leading pharmaceutical client, we predicted the impact of new product launch on client’s mature product in the market</a:t>
            </a:r>
            <a:endParaRPr lang="en-US" kern="0" dirty="0" smtClean="0"/>
          </a:p>
        </p:txBody>
      </p:sp>
      <p:sp>
        <p:nvSpPr>
          <p:cNvPr id="39" name="Rectangle 38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354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520033" y="3872146"/>
            <a:ext cx="9237631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bIns="0" anchor="ctr"/>
          <a:lstStyle/>
          <a:p>
            <a:pPr marL="231775" indent="-177800" algn="ctr">
              <a:buSzPct val="80000"/>
              <a:defRPr/>
            </a:pPr>
            <a:r>
              <a:rPr lang="en-US" sz="11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Physician level modeling to identify physicians “At Risk” of switching over to new drug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520033" y="1277938"/>
            <a:ext cx="9237631" cy="256032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bIns="0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Adoption curve based models to quantify overall potential loss to existing drug on the account of new drug launch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96673" y="4435690"/>
            <a:ext cx="3079929" cy="1471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cxnSp>
        <p:nvCxnSpPr>
          <p:cNvPr id="40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8305067" y="5365953"/>
            <a:ext cx="909703" cy="19529"/>
          </a:xfrm>
          <a:prstGeom prst="straightConnector1">
            <a:avLst/>
          </a:prstGeom>
          <a:noFill/>
          <a:ln w="34925" algn="ctr">
            <a:solidFill>
              <a:schemeClr val="accent2"/>
            </a:solidFill>
            <a:round/>
            <a:headEnd/>
            <a:tailEnd type="arrow" w="med" len="med"/>
          </a:ln>
        </p:spPr>
      </p:cxnSp>
      <p:sp>
        <p:nvSpPr>
          <p:cNvPr id="41" name="Left Brace 15"/>
          <p:cNvSpPr>
            <a:spLocks/>
          </p:cNvSpPr>
          <p:nvPr/>
        </p:nvSpPr>
        <p:spPr bwMode="auto">
          <a:xfrm rot="16200000">
            <a:off x="7899249" y="5343587"/>
            <a:ext cx="267857" cy="1272145"/>
          </a:xfrm>
          <a:prstGeom prst="leftBrace">
            <a:avLst>
              <a:gd name="adj1" fmla="val 8365"/>
              <a:gd name="adj2" fmla="val 50000"/>
            </a:avLst>
          </a:prstGeom>
          <a:noFill/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2" name="Left Brace 16"/>
          <p:cNvSpPr>
            <a:spLocks/>
          </p:cNvSpPr>
          <p:nvPr/>
        </p:nvSpPr>
        <p:spPr bwMode="auto">
          <a:xfrm rot="16200000">
            <a:off x="9418371" y="5248835"/>
            <a:ext cx="242587" cy="1406055"/>
          </a:xfrm>
          <a:prstGeom prst="leftBrace">
            <a:avLst>
              <a:gd name="adj1" fmla="val 8337"/>
              <a:gd name="adj2" fmla="val 50000"/>
            </a:avLst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3" name="TextBox 17"/>
          <p:cNvSpPr txBox="1">
            <a:spLocks noChangeArrowheads="1"/>
          </p:cNvSpPr>
          <p:nvPr/>
        </p:nvSpPr>
        <p:spPr bwMode="auto">
          <a:xfrm>
            <a:off x="7869975" y="6152756"/>
            <a:ext cx="497977" cy="20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Past</a:t>
            </a:r>
          </a:p>
        </p:txBody>
      </p:sp>
      <p:sp>
        <p:nvSpPr>
          <p:cNvPr id="44" name="TextBox 18"/>
          <p:cNvSpPr txBox="1">
            <a:spLocks noChangeArrowheads="1"/>
          </p:cNvSpPr>
          <p:nvPr/>
        </p:nvSpPr>
        <p:spPr bwMode="auto">
          <a:xfrm>
            <a:off x="9305322" y="6165389"/>
            <a:ext cx="602595" cy="13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Future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8388875" y="6165390"/>
            <a:ext cx="782536" cy="19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Present Day</a:t>
            </a:r>
          </a:p>
        </p:txBody>
      </p:sp>
      <p:sp>
        <p:nvSpPr>
          <p:cNvPr id="46" name="Notched Right Arrow 12"/>
          <p:cNvSpPr>
            <a:spLocks noChangeArrowheads="1"/>
          </p:cNvSpPr>
          <p:nvPr/>
        </p:nvSpPr>
        <p:spPr bwMode="auto">
          <a:xfrm rot="16200000">
            <a:off x="6527310" y="4977344"/>
            <a:ext cx="1152290" cy="484029"/>
          </a:xfrm>
          <a:prstGeom prst="notchedRightArrow">
            <a:avLst>
              <a:gd name="adj1" fmla="val 50000"/>
              <a:gd name="adj2" fmla="val 49949"/>
            </a:avLst>
          </a:prstGeom>
          <a:solidFill>
            <a:srgbClr val="990000"/>
          </a:solidFill>
          <a:ln w="12700" algn="ctr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7" name="TextBox 13"/>
          <p:cNvSpPr txBox="1">
            <a:spLocks noChangeArrowheads="1"/>
          </p:cNvSpPr>
          <p:nvPr/>
        </p:nvSpPr>
        <p:spPr bwMode="auto">
          <a:xfrm rot="16200000">
            <a:off x="6287179" y="5122252"/>
            <a:ext cx="1698112" cy="284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 err="1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TRx</a:t>
            </a:r>
            <a:r>
              <a:rPr lang="en-US" sz="9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 Share</a:t>
            </a:r>
          </a:p>
        </p:txBody>
      </p:sp>
      <p:cxnSp>
        <p:nvCxnSpPr>
          <p:cNvPr id="49" name="Straight Arrow Connector 21"/>
          <p:cNvCxnSpPr>
            <a:cxnSpLocks noChangeShapeType="1"/>
          </p:cNvCxnSpPr>
          <p:nvPr/>
        </p:nvCxnSpPr>
        <p:spPr bwMode="auto">
          <a:xfrm rot="5400000">
            <a:off x="8625374" y="5991595"/>
            <a:ext cx="242587" cy="139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0" name="Freeform 49"/>
          <p:cNvSpPr/>
          <p:nvPr/>
        </p:nvSpPr>
        <p:spPr>
          <a:xfrm>
            <a:off x="7449570" y="4511348"/>
            <a:ext cx="2726167" cy="1227496"/>
          </a:xfrm>
          <a:custGeom>
            <a:avLst/>
            <a:gdLst>
              <a:gd name="connsiteX0" fmla="*/ 0 w 3043451"/>
              <a:gd name="connsiteY0" fmla="*/ 1487700 h 1487700"/>
              <a:gd name="connsiteX1" fmla="*/ 40943 w 3043451"/>
              <a:gd name="connsiteY1" fmla="*/ 1460404 h 1487700"/>
              <a:gd name="connsiteX2" fmla="*/ 109182 w 3043451"/>
              <a:gd name="connsiteY2" fmla="*/ 1446756 h 1487700"/>
              <a:gd name="connsiteX3" fmla="*/ 122830 w 3043451"/>
              <a:gd name="connsiteY3" fmla="*/ 1405813 h 1487700"/>
              <a:gd name="connsiteX4" fmla="*/ 204716 w 3043451"/>
              <a:gd name="connsiteY4" fmla="*/ 1378518 h 1487700"/>
              <a:gd name="connsiteX5" fmla="*/ 286603 w 3043451"/>
              <a:gd name="connsiteY5" fmla="*/ 1296631 h 1487700"/>
              <a:gd name="connsiteX6" fmla="*/ 327546 w 3043451"/>
              <a:gd name="connsiteY6" fmla="*/ 1255688 h 1487700"/>
              <a:gd name="connsiteX7" fmla="*/ 354842 w 3043451"/>
              <a:gd name="connsiteY7" fmla="*/ 1214745 h 1487700"/>
              <a:gd name="connsiteX8" fmla="*/ 436728 w 3043451"/>
              <a:gd name="connsiteY8" fmla="*/ 1187449 h 1487700"/>
              <a:gd name="connsiteX9" fmla="*/ 477672 w 3043451"/>
              <a:gd name="connsiteY9" fmla="*/ 1160153 h 1487700"/>
              <a:gd name="connsiteX10" fmla="*/ 504967 w 3043451"/>
              <a:gd name="connsiteY10" fmla="*/ 1119210 h 1487700"/>
              <a:gd name="connsiteX11" fmla="*/ 586854 w 3043451"/>
              <a:gd name="connsiteY11" fmla="*/ 1078267 h 1487700"/>
              <a:gd name="connsiteX12" fmla="*/ 641445 w 3043451"/>
              <a:gd name="connsiteY12" fmla="*/ 1064619 h 1487700"/>
              <a:gd name="connsiteX13" fmla="*/ 723331 w 3043451"/>
              <a:gd name="connsiteY13" fmla="*/ 996380 h 1487700"/>
              <a:gd name="connsiteX14" fmla="*/ 764275 w 3043451"/>
              <a:gd name="connsiteY14" fmla="*/ 969085 h 1487700"/>
              <a:gd name="connsiteX15" fmla="*/ 832513 w 3043451"/>
              <a:gd name="connsiteY15" fmla="*/ 900846 h 1487700"/>
              <a:gd name="connsiteX16" fmla="*/ 859809 w 3043451"/>
              <a:gd name="connsiteY16" fmla="*/ 859903 h 1487700"/>
              <a:gd name="connsiteX17" fmla="*/ 941695 w 3043451"/>
              <a:gd name="connsiteY17" fmla="*/ 805312 h 1487700"/>
              <a:gd name="connsiteX18" fmla="*/ 1050878 w 3043451"/>
              <a:gd name="connsiteY18" fmla="*/ 737073 h 1487700"/>
              <a:gd name="connsiteX19" fmla="*/ 1173707 w 3043451"/>
              <a:gd name="connsiteY19" fmla="*/ 696130 h 1487700"/>
              <a:gd name="connsiteX20" fmla="*/ 1214651 w 3043451"/>
              <a:gd name="connsiteY20" fmla="*/ 682482 h 1487700"/>
              <a:gd name="connsiteX21" fmla="*/ 1310185 w 3043451"/>
              <a:gd name="connsiteY21" fmla="*/ 655186 h 1487700"/>
              <a:gd name="connsiteX22" fmla="*/ 1378424 w 3043451"/>
              <a:gd name="connsiteY22" fmla="*/ 573300 h 1487700"/>
              <a:gd name="connsiteX23" fmla="*/ 1405719 w 3043451"/>
              <a:gd name="connsiteY23" fmla="*/ 532356 h 1487700"/>
              <a:gd name="connsiteX24" fmla="*/ 1501254 w 3043451"/>
              <a:gd name="connsiteY24" fmla="*/ 518709 h 1487700"/>
              <a:gd name="connsiteX25" fmla="*/ 1583140 w 3043451"/>
              <a:gd name="connsiteY25" fmla="*/ 491413 h 1487700"/>
              <a:gd name="connsiteX26" fmla="*/ 1637731 w 3043451"/>
              <a:gd name="connsiteY26" fmla="*/ 368583 h 1487700"/>
              <a:gd name="connsiteX27" fmla="*/ 1678675 w 3043451"/>
              <a:gd name="connsiteY27" fmla="*/ 327640 h 1487700"/>
              <a:gd name="connsiteX28" fmla="*/ 1705970 w 3043451"/>
              <a:gd name="connsiteY28" fmla="*/ 286697 h 1487700"/>
              <a:gd name="connsiteX29" fmla="*/ 1746913 w 3043451"/>
              <a:gd name="connsiteY29" fmla="*/ 273049 h 1487700"/>
              <a:gd name="connsiteX30" fmla="*/ 2101755 w 3043451"/>
              <a:gd name="connsiteY30" fmla="*/ 259401 h 1487700"/>
              <a:gd name="connsiteX31" fmla="*/ 2333767 w 3043451"/>
              <a:gd name="connsiteY31" fmla="*/ 245753 h 1487700"/>
              <a:gd name="connsiteX32" fmla="*/ 2442949 w 3043451"/>
              <a:gd name="connsiteY32" fmla="*/ 218458 h 1487700"/>
              <a:gd name="connsiteX33" fmla="*/ 2565779 w 3043451"/>
              <a:gd name="connsiteY33" fmla="*/ 163867 h 1487700"/>
              <a:gd name="connsiteX34" fmla="*/ 2606722 w 3043451"/>
              <a:gd name="connsiteY34" fmla="*/ 150219 h 1487700"/>
              <a:gd name="connsiteX35" fmla="*/ 2647666 w 3043451"/>
              <a:gd name="connsiteY35" fmla="*/ 136571 h 1487700"/>
              <a:gd name="connsiteX36" fmla="*/ 2770495 w 3043451"/>
              <a:gd name="connsiteY36" fmla="*/ 95628 h 1487700"/>
              <a:gd name="connsiteX37" fmla="*/ 3043451 w 3043451"/>
              <a:gd name="connsiteY37" fmla="*/ 54685 h 14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43451" h="1487700">
                <a:moveTo>
                  <a:pt x="0" y="1487700"/>
                </a:moveTo>
                <a:cubicBezTo>
                  <a:pt x="13648" y="1478601"/>
                  <a:pt x="25585" y="1466163"/>
                  <a:pt x="40943" y="1460404"/>
                </a:cubicBezTo>
                <a:cubicBezTo>
                  <a:pt x="62663" y="1452259"/>
                  <a:pt x="89881" y="1459623"/>
                  <a:pt x="109182" y="1446756"/>
                </a:cubicBezTo>
                <a:cubicBezTo>
                  <a:pt x="121152" y="1438776"/>
                  <a:pt x="111124" y="1414175"/>
                  <a:pt x="122830" y="1405813"/>
                </a:cubicBezTo>
                <a:cubicBezTo>
                  <a:pt x="146243" y="1389090"/>
                  <a:pt x="204716" y="1378518"/>
                  <a:pt x="204716" y="1378518"/>
                </a:cubicBezTo>
                <a:lnTo>
                  <a:pt x="286603" y="1296631"/>
                </a:lnTo>
                <a:cubicBezTo>
                  <a:pt x="300251" y="1282983"/>
                  <a:pt x="316840" y="1271747"/>
                  <a:pt x="327546" y="1255688"/>
                </a:cubicBezTo>
                <a:cubicBezTo>
                  <a:pt x="336645" y="1242040"/>
                  <a:pt x="340933" y="1223438"/>
                  <a:pt x="354842" y="1214745"/>
                </a:cubicBezTo>
                <a:cubicBezTo>
                  <a:pt x="379240" y="1199496"/>
                  <a:pt x="412788" y="1203409"/>
                  <a:pt x="436728" y="1187449"/>
                </a:cubicBezTo>
                <a:lnTo>
                  <a:pt x="477672" y="1160153"/>
                </a:lnTo>
                <a:cubicBezTo>
                  <a:pt x="486770" y="1146505"/>
                  <a:pt x="493369" y="1130808"/>
                  <a:pt x="504967" y="1119210"/>
                </a:cubicBezTo>
                <a:cubicBezTo>
                  <a:pt x="528892" y="1095285"/>
                  <a:pt x="555774" y="1087147"/>
                  <a:pt x="586854" y="1078267"/>
                </a:cubicBezTo>
                <a:cubicBezTo>
                  <a:pt x="604889" y="1073114"/>
                  <a:pt x="623248" y="1069168"/>
                  <a:pt x="641445" y="1064619"/>
                </a:cubicBezTo>
                <a:cubicBezTo>
                  <a:pt x="743104" y="996847"/>
                  <a:pt x="618242" y="1083954"/>
                  <a:pt x="723331" y="996380"/>
                </a:cubicBezTo>
                <a:cubicBezTo>
                  <a:pt x="735932" y="985879"/>
                  <a:pt x="750627" y="978183"/>
                  <a:pt x="764275" y="969085"/>
                </a:cubicBezTo>
                <a:cubicBezTo>
                  <a:pt x="837059" y="859908"/>
                  <a:pt x="741532" y="991827"/>
                  <a:pt x="832513" y="900846"/>
                </a:cubicBezTo>
                <a:cubicBezTo>
                  <a:pt x="844111" y="889248"/>
                  <a:pt x="847465" y="870704"/>
                  <a:pt x="859809" y="859903"/>
                </a:cubicBezTo>
                <a:cubicBezTo>
                  <a:pt x="884497" y="838301"/>
                  <a:pt x="941695" y="805312"/>
                  <a:pt x="941695" y="805312"/>
                </a:cubicBezTo>
                <a:cubicBezTo>
                  <a:pt x="984951" y="740428"/>
                  <a:pt x="953429" y="769556"/>
                  <a:pt x="1050878" y="737073"/>
                </a:cubicBezTo>
                <a:lnTo>
                  <a:pt x="1173707" y="696130"/>
                </a:lnTo>
                <a:cubicBezTo>
                  <a:pt x="1187355" y="691581"/>
                  <a:pt x="1200694" y="685971"/>
                  <a:pt x="1214651" y="682482"/>
                </a:cubicBezTo>
                <a:cubicBezTo>
                  <a:pt x="1283198" y="665345"/>
                  <a:pt x="1251448" y="674766"/>
                  <a:pt x="1310185" y="655186"/>
                </a:cubicBezTo>
                <a:cubicBezTo>
                  <a:pt x="1377964" y="553520"/>
                  <a:pt x="1290845" y="678397"/>
                  <a:pt x="1378424" y="573300"/>
                </a:cubicBezTo>
                <a:cubicBezTo>
                  <a:pt x="1388925" y="560699"/>
                  <a:pt x="1390730" y="539018"/>
                  <a:pt x="1405719" y="532356"/>
                </a:cubicBezTo>
                <a:cubicBezTo>
                  <a:pt x="1435115" y="519291"/>
                  <a:pt x="1469409" y="523258"/>
                  <a:pt x="1501254" y="518709"/>
                </a:cubicBezTo>
                <a:cubicBezTo>
                  <a:pt x="1528549" y="509610"/>
                  <a:pt x="1574041" y="518708"/>
                  <a:pt x="1583140" y="491413"/>
                </a:cubicBezTo>
                <a:cubicBezTo>
                  <a:pt x="1602975" y="431910"/>
                  <a:pt x="1601687" y="411836"/>
                  <a:pt x="1637731" y="368583"/>
                </a:cubicBezTo>
                <a:cubicBezTo>
                  <a:pt x="1650087" y="353756"/>
                  <a:pt x="1666319" y="342467"/>
                  <a:pt x="1678675" y="327640"/>
                </a:cubicBezTo>
                <a:cubicBezTo>
                  <a:pt x="1689176" y="315039"/>
                  <a:pt x="1693162" y="296944"/>
                  <a:pt x="1705970" y="286697"/>
                </a:cubicBezTo>
                <a:cubicBezTo>
                  <a:pt x="1717203" y="277710"/>
                  <a:pt x="1732561" y="274039"/>
                  <a:pt x="1746913" y="273049"/>
                </a:cubicBezTo>
                <a:cubicBezTo>
                  <a:pt x="1865001" y="264905"/>
                  <a:pt x="1983515" y="264901"/>
                  <a:pt x="2101755" y="259401"/>
                </a:cubicBezTo>
                <a:cubicBezTo>
                  <a:pt x="2179142" y="255802"/>
                  <a:pt x="2256430" y="250302"/>
                  <a:pt x="2333767" y="245753"/>
                </a:cubicBezTo>
                <a:cubicBezTo>
                  <a:pt x="2370161" y="236655"/>
                  <a:pt x="2411736" y="239267"/>
                  <a:pt x="2442949" y="218458"/>
                </a:cubicBezTo>
                <a:cubicBezTo>
                  <a:pt x="2507833" y="175201"/>
                  <a:pt x="2468330" y="196350"/>
                  <a:pt x="2565779" y="163867"/>
                </a:cubicBezTo>
                <a:lnTo>
                  <a:pt x="2606722" y="150219"/>
                </a:lnTo>
                <a:cubicBezTo>
                  <a:pt x="2620370" y="145670"/>
                  <a:pt x="2635696" y="144551"/>
                  <a:pt x="2647666" y="136571"/>
                </a:cubicBezTo>
                <a:cubicBezTo>
                  <a:pt x="2711633" y="93927"/>
                  <a:pt x="2672430" y="111973"/>
                  <a:pt x="2770495" y="95628"/>
                </a:cubicBezTo>
                <a:cubicBezTo>
                  <a:pt x="2866125" y="0"/>
                  <a:pt x="2792138" y="54685"/>
                  <a:pt x="3043451" y="54685"/>
                </a:cubicBezTo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Rounded Rectangular Callout 27"/>
          <p:cNvSpPr>
            <a:spLocks noChangeArrowheads="1"/>
          </p:cNvSpPr>
          <p:nvPr/>
        </p:nvSpPr>
        <p:spPr bwMode="auto">
          <a:xfrm>
            <a:off x="7946823" y="4348975"/>
            <a:ext cx="1706137" cy="321625"/>
          </a:xfrm>
          <a:prstGeom prst="wedgeRoundRectCallout">
            <a:avLst>
              <a:gd name="adj1" fmla="val 559"/>
              <a:gd name="adj2" fmla="val 117352"/>
              <a:gd name="adj3" fmla="val 16667"/>
            </a:avLst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flag the physicians at this point to allow pro-active action</a:t>
            </a:r>
          </a:p>
        </p:txBody>
      </p:sp>
      <p:sp>
        <p:nvSpPr>
          <p:cNvPr id="60" name="Notched Right Arrow 12"/>
          <p:cNvSpPr>
            <a:spLocks noChangeArrowheads="1"/>
          </p:cNvSpPr>
          <p:nvPr/>
        </p:nvSpPr>
        <p:spPr bwMode="auto">
          <a:xfrm rot="16200000">
            <a:off x="9923931" y="4920035"/>
            <a:ext cx="1358153" cy="554505"/>
          </a:xfrm>
          <a:prstGeom prst="notchedRightArrow">
            <a:avLst>
              <a:gd name="adj1" fmla="val 50000"/>
              <a:gd name="adj2" fmla="val 49949"/>
            </a:avLst>
          </a:prstGeom>
          <a:solidFill>
            <a:srgbClr val="990000"/>
          </a:solidFill>
          <a:ln w="12700" algn="ctr">
            <a:solidFill>
              <a:schemeClr val="accent1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54" name="Picture 2"/>
          <p:cNvPicPr>
            <a:picLocks noChangeArrowheads="1"/>
          </p:cNvPicPr>
          <p:nvPr/>
        </p:nvPicPr>
        <p:blipFill>
          <a:blip r:embed="rId3" cstate="print"/>
          <a:srcRect l="2707" t="10195" r="3987" b="2677"/>
          <a:stretch>
            <a:fillRect/>
          </a:stretch>
        </p:blipFill>
        <p:spPr bwMode="auto">
          <a:xfrm>
            <a:off x="1527668" y="1821296"/>
            <a:ext cx="3026664" cy="1353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1541853" y="1560499"/>
            <a:ext cx="283923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50" b="1" i="1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Adoption curves by physicians segments</a:t>
            </a: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/>
          </p:nvPr>
        </p:nvGraphicFramePr>
        <p:xfrm>
          <a:off x="1521106" y="3383791"/>
          <a:ext cx="9251576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1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47104">
                <a:tc>
                  <a:txBody>
                    <a:bodyPr/>
                    <a:lstStyle/>
                    <a:p>
                      <a:pPr marL="231775" marR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ebdings" pitchFamily="18" charset="2"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Potential loss =  Fn (Rate of adoption, Persistency, compliance)*Fn (Switch over)</a:t>
                      </a:r>
                    </a:p>
                    <a:p>
                      <a:pPr marL="231775" marR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80000"/>
                        <a:buFont typeface="Webdings" pitchFamily="18" charset="2"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Rate of adoption =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Fn ( number of early adopters, number of late adopters, initial growth rate of each wave, late stage growth rate)</a:t>
                      </a: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6965" y="4168588"/>
            <a:ext cx="5102318" cy="2531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AutoShape 9"/>
          <p:cNvSpPr>
            <a:spLocks noChangeArrowheads="1"/>
          </p:cNvSpPr>
          <p:nvPr/>
        </p:nvSpPr>
        <p:spPr bwMode="blackWhite">
          <a:xfrm rot="10800000">
            <a:off x="3798659" y="3206990"/>
            <a:ext cx="4640262" cy="139101"/>
          </a:xfrm>
          <a:prstGeom prst="triangle">
            <a:avLst>
              <a:gd name="adj" fmla="val 50000"/>
            </a:avLst>
          </a:prstGeom>
          <a:solidFill>
            <a:srgbClr val="006666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vert="eaVert"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410776" y="1162112"/>
            <a:ext cx="228600" cy="2286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56" name="TextBox 13"/>
          <p:cNvSpPr txBox="1">
            <a:spLocks noChangeArrowheads="1"/>
          </p:cNvSpPr>
          <p:nvPr/>
        </p:nvSpPr>
        <p:spPr bwMode="auto">
          <a:xfrm rot="16200000">
            <a:off x="10052775" y="4982625"/>
            <a:ext cx="1238109" cy="44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Composite “At Risk” Index</a:t>
            </a:r>
            <a:endParaRPr lang="en-US" sz="1200" dirty="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3" name="Picture 1" descr="image001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7080" y="1821296"/>
            <a:ext cx="3026664" cy="13533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4828080" y="1560499"/>
            <a:ext cx="230543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 eaLnBrk="1" hangingPunct="1">
              <a:spcBef>
                <a:spcPct val="0"/>
              </a:spcBef>
              <a:buClrTx/>
              <a:buFontTx/>
              <a:buNone/>
              <a:defRPr sz="1050" b="1" i="1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dirty="0">
                <a:latin typeface="Arial" charset="0"/>
                <a:cs typeface="Times New Roman" pitchFamily="18" charset="0"/>
              </a:rPr>
              <a:t>Switch over analysis to new drug</a:t>
            </a:r>
          </a:p>
        </p:txBody>
      </p:sp>
      <p:pic>
        <p:nvPicPr>
          <p:cNvPr id="59404" name="Picture 12"/>
          <p:cNvPicPr>
            <a:picLocks noChangeAspect="1" noChangeArrowheads="1"/>
          </p:cNvPicPr>
          <p:nvPr/>
        </p:nvPicPr>
        <p:blipFill>
          <a:blip r:embed="rId6" cstate="print"/>
          <a:srcRect l="8844" t="3145" b="7547"/>
          <a:stretch>
            <a:fillRect/>
          </a:stretch>
        </p:blipFill>
        <p:spPr bwMode="auto">
          <a:xfrm>
            <a:off x="8069495" y="1699330"/>
            <a:ext cx="2798956" cy="1661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Box 66"/>
          <p:cNvSpPr txBox="1"/>
          <p:nvPr/>
        </p:nvSpPr>
        <p:spPr>
          <a:xfrm rot="16200000">
            <a:off x="4608826" y="2360603"/>
            <a:ext cx="5886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MD Count</a:t>
            </a:r>
          </a:p>
        </p:txBody>
      </p:sp>
      <p:sp>
        <p:nvSpPr>
          <p:cNvPr id="68" name="TextBox 67"/>
          <p:cNvSpPr txBox="1"/>
          <p:nvPr/>
        </p:nvSpPr>
        <p:spPr>
          <a:xfrm rot="16200000">
            <a:off x="7721510" y="2316777"/>
            <a:ext cx="689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% Persistent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24066" y="1560499"/>
            <a:ext cx="151195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l" eaLnBrk="1" hangingPunct="1">
              <a:spcBef>
                <a:spcPct val="0"/>
              </a:spcBef>
              <a:buClrTx/>
              <a:buFontTx/>
              <a:buNone/>
              <a:defRPr sz="1050" b="1" i="1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en-US" dirty="0">
                <a:latin typeface="Arial" charset="0"/>
                <a:cs typeface="Times New Roman" pitchFamily="18" charset="0"/>
              </a:rPr>
              <a:t>Persistency analysis</a:t>
            </a:r>
          </a:p>
        </p:txBody>
      </p:sp>
      <p:sp>
        <p:nvSpPr>
          <p:cNvPr id="72" name="AutoShape 9"/>
          <p:cNvSpPr>
            <a:spLocks noChangeArrowheads="1"/>
          </p:cNvSpPr>
          <p:nvPr/>
        </p:nvSpPr>
        <p:spPr bwMode="blackWhite">
          <a:xfrm rot="5400000">
            <a:off x="5708280" y="5182482"/>
            <a:ext cx="1901174" cy="256477"/>
          </a:xfrm>
          <a:prstGeom prst="triangle">
            <a:avLst>
              <a:gd name="adj" fmla="val 50000"/>
            </a:avLst>
          </a:prstGeom>
          <a:solidFill>
            <a:srgbClr val="006666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vert="eaVert"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100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410776" y="3756320"/>
            <a:ext cx="228600" cy="2286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2</a:t>
            </a:r>
          </a:p>
        </p:txBody>
      </p:sp>
      <p:sp>
        <p:nvSpPr>
          <p:cNvPr id="51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453361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Impact </a:t>
            </a:r>
            <a:r>
              <a:rPr lang="en-US" sz="1100" b="1" i="1" dirty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of launch of new product on existing mature product </a:t>
            </a: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(2/2)</a:t>
            </a:r>
            <a:endParaRPr lang="en-US" sz="1100" b="1" i="1" dirty="0">
              <a:solidFill>
                <a:prstClr val="white">
                  <a:lumMod val="50000"/>
                </a:prstClr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We developed adoption based models to quantify overall potential loss and identify physicians “At Risk” of switching </a:t>
            </a:r>
            <a:endParaRPr lang="en-US" kern="0" dirty="0" smtClean="0"/>
          </a:p>
        </p:txBody>
      </p:sp>
      <p:sp>
        <p:nvSpPr>
          <p:cNvPr id="52" name="Rectangle 51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7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04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621108" y="1275008"/>
            <a:ext cx="2123047" cy="277448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latin typeface="Arial"/>
              </a:rPr>
              <a:t>Situation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621106" y="1553014"/>
            <a:ext cx="2125014" cy="1674254"/>
          </a:xfrm>
          <a:prstGeom prst="rect">
            <a:avLst/>
          </a:prstGeom>
          <a:solidFill>
            <a:srgbClr val="E2E1C0"/>
          </a:solidFill>
          <a:ln w="12700">
            <a:noFill/>
            <a:miter lim="800000"/>
            <a:headEnd/>
            <a:tailEnd/>
          </a:ln>
          <a:effectLst/>
        </p:spPr>
        <p:txBody>
          <a:bodyPr lIns="45720" tIns="45720" rIns="45720" anchor="t"/>
          <a:lstStyle/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Product A is a drug prescribed for patients suffering from Chronic Kidney Disease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Client wanted to develop a heat map  dashboard which offers flexibility to track and compare various KPI’s across different geographies and time periods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23389" y="1275008"/>
            <a:ext cx="2123047" cy="277741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latin typeface="Arial"/>
              </a:rPr>
              <a:t>Complication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823388" y="1564404"/>
            <a:ext cx="2125014" cy="1678019"/>
          </a:xfrm>
          <a:prstGeom prst="rect">
            <a:avLst/>
          </a:prstGeom>
          <a:solidFill>
            <a:srgbClr val="E2E1C0"/>
          </a:solidFill>
          <a:ln w="12700">
            <a:noFill/>
            <a:miter lim="800000"/>
            <a:headEnd/>
            <a:tailEnd/>
          </a:ln>
          <a:effectLst/>
        </p:spPr>
        <p:txBody>
          <a:bodyPr lIns="45720" tIns="45720" rIns="45720" anchor="t"/>
          <a:lstStyle/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Product A is facing stagnant growth in a rapidly changing environment.   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National level analysis and high level segmentation do not provide enough detail to make the optimal decisions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25671" y="1275008"/>
            <a:ext cx="2123047" cy="277448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latin typeface="Arial"/>
              </a:rPr>
              <a:t>Key Questions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25669" y="1558343"/>
            <a:ext cx="2125014" cy="1674254"/>
          </a:xfrm>
          <a:prstGeom prst="rect">
            <a:avLst/>
          </a:prstGeom>
          <a:solidFill>
            <a:srgbClr val="E2E1C0"/>
          </a:solidFill>
          <a:ln w="12700">
            <a:noFill/>
            <a:miter lim="800000"/>
            <a:headEnd/>
            <a:tailEnd/>
          </a:ln>
          <a:effectLst/>
        </p:spPr>
        <p:txBody>
          <a:bodyPr lIns="45720" tIns="45720" rIns="45720" anchor="t"/>
          <a:lstStyle/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What are the key indicators of Product A’s performance w.r.t. Sales, Payor and Call activity?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What are the different time periods and views in the heat map for comparison of metrics?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227958" y="1275008"/>
            <a:ext cx="2123047" cy="277448"/>
          </a:xfrm>
          <a:prstGeom prst="rect">
            <a:avLst/>
          </a:prstGeom>
          <a:solidFill>
            <a:srgbClr val="800000"/>
          </a:solidFill>
          <a:ln w="317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latin typeface="Arial"/>
              </a:rPr>
              <a:t>Desired Future State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227956" y="1558343"/>
            <a:ext cx="2125014" cy="1674254"/>
          </a:xfrm>
          <a:prstGeom prst="rect">
            <a:avLst/>
          </a:prstGeom>
          <a:solidFill>
            <a:srgbClr val="E2E1C0"/>
          </a:solidFill>
          <a:ln w="12700">
            <a:noFill/>
            <a:miter lim="800000"/>
            <a:headEnd/>
            <a:tailEnd/>
          </a:ln>
          <a:effectLst/>
        </p:spPr>
        <p:txBody>
          <a:bodyPr lIns="45720" tIns="45720" rIns="45720" anchor="t"/>
          <a:lstStyle/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The client has identified appropriate KPIs to track geography performance over a period of time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120989"/>
              </a:buClr>
              <a:buFont typeface="Marlett" pitchFamily="2" charset="2"/>
              <a:buChar char=""/>
            </a:pPr>
            <a:r>
              <a:rPr lang="en-US" sz="105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The client has an interactive dashboard to track and compare KPIs across various geographies and time periods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2623" y="4026413"/>
            <a:ext cx="3052293" cy="1910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2690" y="4055964"/>
            <a:ext cx="2815686" cy="1894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04220" y="4052242"/>
            <a:ext cx="2086377" cy="1132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64387" y="4871841"/>
            <a:ext cx="1426208" cy="1078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Right Arrow 19"/>
          <p:cNvSpPr/>
          <p:nvPr/>
        </p:nvSpPr>
        <p:spPr bwMode="auto">
          <a:xfrm>
            <a:off x="7414145" y="4778067"/>
            <a:ext cx="929733" cy="128528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3474106">
            <a:off x="8956041" y="4780072"/>
            <a:ext cx="249780" cy="80610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387260" y="5507026"/>
            <a:ext cx="894309" cy="4946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Right Arrow 23"/>
          <p:cNvSpPr/>
          <p:nvPr/>
        </p:nvSpPr>
        <p:spPr bwMode="auto">
          <a:xfrm rot="3474106">
            <a:off x="9585357" y="5334175"/>
            <a:ext cx="326544" cy="85455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622112" y="5987672"/>
            <a:ext cx="8730859" cy="548640"/>
          </a:xfrm>
          <a:prstGeom prst="rect">
            <a:avLst/>
          </a:prstGeom>
          <a:solidFill>
            <a:srgbClr val="E2E1C0"/>
          </a:solidFill>
          <a:ln w="12700">
            <a:noFill/>
            <a:miter lim="800000"/>
            <a:headEnd/>
            <a:tailEnd/>
          </a:ln>
        </p:spPr>
        <p:txBody>
          <a:bodyPr lIns="45720" rIns="45720" anchor="ctr"/>
          <a:lstStyle/>
          <a:p>
            <a:pPr marL="166688" indent="-166688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Geographies are colored based on the performance of the metric and enable the user to have a holistic view</a:t>
            </a:r>
          </a:p>
          <a:p>
            <a:pPr marL="166688" indent="-166688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Trend charts help the user to compare the performance of metric across geographies and also the performance of facility groups of a given geography</a:t>
            </a:r>
          </a:p>
          <a:p>
            <a:pPr marL="166688" indent="-166688" eaLnBrk="0" fontAlgn="base" hangingPunct="0">
              <a:spcBef>
                <a:spcPct val="250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9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A double click on geography helps the user traverse across various geography hierarchies and track the performance up to facility level.</a:t>
            </a:r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2189" y="4004049"/>
            <a:ext cx="1171976" cy="1040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97731" y="5022766"/>
            <a:ext cx="1176435" cy="9144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Oval 29"/>
          <p:cNvSpPr/>
          <p:nvPr/>
        </p:nvSpPr>
        <p:spPr bwMode="auto">
          <a:xfrm>
            <a:off x="4712038" y="3993224"/>
            <a:ext cx="213233" cy="238202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2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975413" y="3993224"/>
            <a:ext cx="213233" cy="238202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3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10394" y="3271076"/>
            <a:ext cx="2651760" cy="71323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>
            <a:defPPr>
              <a:defRPr lang="en-US"/>
            </a:defPPr>
            <a:lvl1pPr marL="234950" marR="0" lvl="0" indent="-234950" algn="l" defTabSz="914400" eaLnBrk="1" latinLnBrk="0" hangingPunct="1">
              <a:lnSpc>
                <a:spcPct val="150000"/>
              </a:lnSpc>
              <a:spcBef>
                <a:spcPts val="0"/>
              </a:spcBef>
              <a:buClr>
                <a:srgbClr val="003399"/>
              </a:buClr>
              <a:buSzTx/>
              <a:tabLst/>
              <a:defRPr kumimoji="0" sz="10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+mn-cs"/>
              </a:defRPr>
            </a:lvl1pPr>
            <a:lvl2pPr marL="115888" marR="0" lvl="1" indent="-115888" algn="l" defTabSz="914400" eaLnBrk="1" latinLnBrk="0" hangingPunct="1">
              <a:spcBef>
                <a:spcPts val="0"/>
              </a:spcBef>
              <a:buClr>
                <a:schemeClr val="bg1"/>
              </a:buClr>
              <a:buSzTx/>
              <a:buFont typeface="Arial" pitchFamily="34" charset="0"/>
              <a:buChar char="–"/>
              <a:tabLst/>
              <a:defRPr kumimoji="0" sz="1000" b="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2pPr>
          </a:lstStyle>
          <a:p>
            <a:pPr fontAlgn="base"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Arial"/>
              </a:rPr>
              <a:t>Descriptive functionality</a:t>
            </a:r>
          </a:p>
          <a:p>
            <a:pPr lvl="1" fontAlgn="base">
              <a:spcAft>
                <a:spcPct val="0"/>
              </a:spcAft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Cross sectional and time series analysis</a:t>
            </a:r>
          </a:p>
          <a:p>
            <a:pPr lvl="1" fontAlgn="base">
              <a:spcAft>
                <a:spcPct val="0"/>
              </a:spcAft>
              <a:buClr>
                <a:prstClr val="white"/>
              </a:buClr>
            </a:pPr>
            <a:r>
              <a:rPr lang="en-US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Geography granularity up to facility level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4290042" y="3273368"/>
            <a:ext cx="3017520" cy="70865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234950" indent="-234950" fontAlgn="base">
              <a:lnSpc>
                <a:spcPct val="150000"/>
              </a:lnSpc>
              <a:spcAft>
                <a:spcPct val="0"/>
              </a:spcAft>
              <a:buClr>
                <a:srgbClr val="003399"/>
              </a:buClr>
              <a:defRPr/>
            </a:pPr>
            <a:r>
              <a:rPr lang="en-US" sz="1000" b="1" kern="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Analytical ability</a:t>
            </a:r>
          </a:p>
          <a:p>
            <a:pPr marL="115888" lvl="1" indent="-115888" fontAlgn="base">
              <a:spcAft>
                <a:spcPct val="0"/>
              </a:spcAft>
              <a:buClr>
                <a:prstClr val="white"/>
              </a:buClr>
              <a:buFont typeface="Arial" pitchFamily="34" charset="0"/>
              <a:buChar char="–"/>
              <a:defRPr/>
            </a:pPr>
            <a:r>
              <a:rPr lang="en-US" sz="1000" kern="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Geography  / Facility performance comparison</a:t>
            </a:r>
          </a:p>
          <a:p>
            <a:pPr marL="115888" lvl="1" indent="-115888" fontAlgn="base">
              <a:spcAft>
                <a:spcPct val="0"/>
              </a:spcAft>
              <a:buClr>
                <a:prstClr val="white"/>
              </a:buClr>
              <a:buFont typeface="Arial" pitchFamily="34" charset="0"/>
              <a:buChar char="–"/>
              <a:defRPr/>
            </a:pPr>
            <a:r>
              <a:rPr lang="en-US" sz="1000" kern="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Top and bottom performing accounts / territories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7335450" y="3273365"/>
            <a:ext cx="3017520" cy="708654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/>
          <a:lstStyle/>
          <a:p>
            <a:pPr marL="115888" indent="-115888" fontAlgn="base">
              <a:spcAft>
                <a:spcPct val="0"/>
              </a:spcAft>
              <a:buClr>
                <a:srgbClr val="003399"/>
              </a:buClr>
              <a:defRPr/>
            </a:pPr>
            <a:r>
              <a:rPr lang="en-US" sz="1000" b="1" kern="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Visualization, Effectiveness and Efficiency</a:t>
            </a:r>
          </a:p>
          <a:p>
            <a:pPr marL="115888" lvl="1" indent="-115888" fontAlgn="base">
              <a:spcAft>
                <a:spcPct val="0"/>
              </a:spcAft>
              <a:buClr>
                <a:prstClr val="white"/>
              </a:buClr>
              <a:buFont typeface="Arial" pitchFamily="34" charset="0"/>
              <a:buChar char="–"/>
              <a:defRPr/>
            </a:pPr>
            <a:r>
              <a:rPr lang="en-US" sz="1000" kern="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Rich visualization and easy portability to online</a:t>
            </a:r>
          </a:p>
          <a:p>
            <a:pPr marL="115888" lvl="1" indent="-115888" fontAlgn="base">
              <a:spcAft>
                <a:spcPct val="0"/>
              </a:spcAft>
              <a:buClr>
                <a:prstClr val="white"/>
              </a:buClr>
              <a:buFont typeface="Arial" pitchFamily="34" charset="0"/>
              <a:buChar char="–"/>
              <a:defRPr/>
            </a:pPr>
            <a:r>
              <a:rPr lang="en-US" sz="1000" kern="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Meaningful and better representation of patient level data with faster data processing ability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1532294" y="3993224"/>
            <a:ext cx="213233" cy="238202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/>
                </a:solidFill>
                <a:latin typeface="Arial"/>
              </a:rPr>
              <a:t>1</a:t>
            </a:r>
          </a:p>
        </p:txBody>
      </p:sp>
      <p:sp>
        <p:nvSpPr>
          <p:cNvPr id="32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05724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Heat maps to track product’s performance </a:t>
            </a:r>
            <a:endParaRPr lang="en-US" sz="1100" b="1" i="1" dirty="0">
              <a:solidFill>
                <a:prstClr val="white">
                  <a:lumMod val="50000"/>
                </a:prstClr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Mu Sigma developed a </a:t>
            </a:r>
            <a:r>
              <a:rPr lang="en-US" dirty="0" err="1"/>
              <a:t>heatmap</a:t>
            </a:r>
            <a:r>
              <a:rPr lang="en-US" dirty="0"/>
              <a:t> dashboard for a bio-tech client to track product’s performance based on KPIs at a sub-national level</a:t>
            </a:r>
            <a:endParaRPr lang="en-US" kern="0" dirty="0" smtClean="0"/>
          </a:p>
        </p:txBody>
      </p:sp>
      <p:sp>
        <p:nvSpPr>
          <p:cNvPr id="38" name="Rectangle 37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10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992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553357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cs typeface="Arial" panose="020B0604020202020204" pitchFamily="34" charset="0"/>
              </a:rPr>
              <a:t>Index</a:t>
            </a:r>
            <a:endParaRPr lang="en-US" sz="1100" b="1" i="1" dirty="0">
              <a:solidFill>
                <a:srgbClr val="777777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26114"/>
              </p:ext>
            </p:extLst>
          </p:nvPr>
        </p:nvGraphicFramePr>
        <p:xfrm>
          <a:off x="1195065" y="782255"/>
          <a:ext cx="9800772" cy="4326769"/>
        </p:xfrm>
        <a:graphic>
          <a:graphicData uri="http://schemas.openxmlformats.org/drawingml/2006/table">
            <a:tbl>
              <a:tblPr firstRow="1" bandRow="1"/>
              <a:tblGrid>
                <a:gridCol w="763652"/>
                <a:gridCol w="8003073"/>
                <a:gridCol w="1034047"/>
              </a:tblGrid>
              <a:tr h="3918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/>
                        <a:t>Sr.</a:t>
                      </a:r>
                      <a:r>
                        <a:rPr lang="en-US" baseline="0" dirty="0" smtClean="0"/>
                        <a:t> No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/>
                        <a:t>Case Study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dirty="0" smtClean="0"/>
                        <a:t>Slide</a:t>
                      </a:r>
                      <a:r>
                        <a:rPr lang="en-US" baseline="0" dirty="0" smtClean="0"/>
                        <a:t> No.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994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5B9BD5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2" action="ppaction://hlinksldjump"/>
                        </a:rPr>
                        <a:t>Forecasting monthly sales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5B9BD5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399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3" action="ppaction://hlinksldjump"/>
                        </a:rPr>
                        <a:t>Drivers of new writer acquisition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13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4" action="ppaction://hlinksldjump"/>
                        </a:rPr>
                        <a:t>Impact of launch of new product on existing mature product</a:t>
                      </a:r>
                      <a:endParaRPr lang="en-US" sz="1800" kern="1200" baseline="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220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5" action="ppaction://hlinksldjump"/>
                        </a:rPr>
                        <a:t>Heat maps to track product’s performance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29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468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6" action="ppaction://hlinksldjump"/>
                        </a:rPr>
                        <a:t>Patient Compliance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73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7" action="ppaction://hlinksldjump"/>
                        </a:rPr>
                        <a:t>Call planning &amp; Tracking for salesforce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</a:tr>
              <a:tr h="4710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34950" indent="-234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0B1F65"/>
                        </a:buClr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8" action="ppaction://hlinksldjump"/>
                        </a:rPr>
                        <a:t>Customer Centric Digital Marketing Modeling 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9" action="ppaction://hlinksldjump"/>
                        </a:rPr>
                        <a:t>Placement framework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678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Calibri" panose="020F0502020204030204"/>
                          <a:ea typeface="+mn-ea"/>
                          <a:cs typeface="+mn-cs"/>
                          <a:hlinkClick r:id="rId10" action="ppaction://hlinksldjump"/>
                        </a:rPr>
                        <a:t>Factors influencing early adopters 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B9BD5"/>
                      </a:solidFill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7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6944" y="328856"/>
            <a:ext cx="11392033" cy="8382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For a global Pharma client, we developed a model to understand the compliance and persistence across different countries…</a:t>
            </a:r>
          </a:p>
        </p:txBody>
      </p:sp>
      <p:sp>
        <p:nvSpPr>
          <p:cNvPr id="1809411" name="Rectangle 3"/>
          <p:cNvSpPr>
            <a:spLocks noChangeArrowheads="1"/>
          </p:cNvSpPr>
          <p:nvPr/>
        </p:nvSpPr>
        <p:spPr bwMode="blackWhite">
          <a:xfrm>
            <a:off x="1589089" y="1322343"/>
            <a:ext cx="4010003" cy="31115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 anchor="b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Situation</a:t>
            </a:r>
          </a:p>
        </p:txBody>
      </p:sp>
      <p:sp>
        <p:nvSpPr>
          <p:cNvPr id="1809412" name="Rectangle 4"/>
          <p:cNvSpPr>
            <a:spLocks noChangeArrowheads="1"/>
          </p:cNvSpPr>
          <p:nvPr/>
        </p:nvSpPr>
        <p:spPr bwMode="blackWhite">
          <a:xfrm>
            <a:off x="1589089" y="1631905"/>
            <a:ext cx="4010003" cy="199612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Chronic Obstructive Pulmonary Disease (COPD) is a group of diseases characterized by the pathological limitation of airflow in the airway that is not fully reversible.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1-2% of the population worldwide suffers from COPD (2005 statistics). In the UK, COPD accounts for about 7% of all days of sickness related to absence from work*         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Drugs like Bronchodilators, Corticosteroids, Antibiotics are used for treatment of COPD</a:t>
            </a:r>
          </a:p>
        </p:txBody>
      </p:sp>
      <p:sp>
        <p:nvSpPr>
          <p:cNvPr id="2036745" name="AutoShape 9"/>
          <p:cNvSpPr>
            <a:spLocks noChangeArrowheads="1"/>
          </p:cNvSpPr>
          <p:nvPr/>
        </p:nvSpPr>
        <p:spPr bwMode="blackWhite">
          <a:xfrm rot="5400000">
            <a:off x="4699596" y="3608147"/>
            <a:ext cx="2232025" cy="249277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endParaRPr lang="en-US" sz="12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09439" name="Rectangle 31"/>
          <p:cNvSpPr>
            <a:spLocks noChangeArrowheads="1"/>
          </p:cNvSpPr>
          <p:nvPr/>
        </p:nvSpPr>
        <p:spPr bwMode="blackWhite">
          <a:xfrm>
            <a:off x="1598614" y="5050079"/>
            <a:ext cx="4010003" cy="309562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 anchor="b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Key Questions</a:t>
            </a:r>
          </a:p>
        </p:txBody>
      </p:sp>
      <p:sp>
        <p:nvSpPr>
          <p:cNvPr id="1809440" name="Rectangle 32"/>
          <p:cNvSpPr>
            <a:spLocks noChangeArrowheads="1"/>
          </p:cNvSpPr>
          <p:nvPr/>
        </p:nvSpPr>
        <p:spPr bwMode="blackWhite">
          <a:xfrm>
            <a:off x="1600201" y="5365991"/>
            <a:ext cx="4010002" cy="1041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0" anchor="ctr"/>
          <a:lstStyle/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233363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How do the 3 primary brand drugs  which are used to treat COPD compared  at a country level, in terms of patient compliance and persistence?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233363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What is the impact of sub optimal compliance and persistence on the product performance?</a:t>
            </a:r>
          </a:p>
        </p:txBody>
      </p:sp>
      <p:sp>
        <p:nvSpPr>
          <p:cNvPr id="1809459" name="Rectangle 51"/>
          <p:cNvSpPr>
            <a:spLocks noChangeArrowheads="1"/>
          </p:cNvSpPr>
          <p:nvPr/>
        </p:nvSpPr>
        <p:spPr bwMode="blackWhite">
          <a:xfrm>
            <a:off x="1589088" y="3689592"/>
            <a:ext cx="4011660" cy="307975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 anchor="b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Complications</a:t>
            </a:r>
          </a:p>
        </p:txBody>
      </p:sp>
      <p:sp>
        <p:nvSpPr>
          <p:cNvPr id="1809460" name="Rectangle 52"/>
          <p:cNvSpPr>
            <a:spLocks noChangeArrowheads="1"/>
          </p:cNvSpPr>
          <p:nvPr/>
        </p:nvSpPr>
        <p:spPr bwMode="blackWhite">
          <a:xfrm>
            <a:off x="1589088" y="3991217"/>
            <a:ext cx="4011660" cy="10191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Effectiveness of a drug is dependent on compliance and persistence of the patient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COPD could lead to complications including wheezing, cough and shortness of breath, and could result in hospitalization of the patient.</a:t>
            </a:r>
          </a:p>
        </p:txBody>
      </p:sp>
      <p:sp>
        <p:nvSpPr>
          <p:cNvPr id="22538" name="Text Box 25"/>
          <p:cNvSpPr txBox="1">
            <a:spLocks noChangeArrowheads="1"/>
          </p:cNvSpPr>
          <p:nvPr/>
        </p:nvSpPr>
        <p:spPr bwMode="auto">
          <a:xfrm>
            <a:off x="3535328" y="6486744"/>
            <a:ext cx="8748712" cy="26035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i="1" dirty="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*Source: World Health Organization (WHO)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00" i="1" dirty="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+ Hospitalization information is incomplete. This data source only captures </a:t>
            </a:r>
            <a:r>
              <a:rPr lang="en-US" sz="900" i="1" u="sng" dirty="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physician referrals </a:t>
            </a:r>
            <a:r>
              <a:rPr lang="en-US" sz="900" i="1" dirty="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to hospitals and specialists. </a:t>
            </a: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blackWhite">
          <a:xfrm>
            <a:off x="5932489" y="1297582"/>
            <a:ext cx="4911725" cy="31115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 anchor="b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Approach</a:t>
            </a: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blackWhite">
          <a:xfrm>
            <a:off x="5932489" y="1607145"/>
            <a:ext cx="4906963" cy="48002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2541" name="AutoShape 3"/>
          <p:cNvSpPr>
            <a:spLocks noChangeArrowheads="1"/>
          </p:cNvSpPr>
          <p:nvPr/>
        </p:nvSpPr>
        <p:spPr bwMode="auto">
          <a:xfrm flipV="1">
            <a:off x="6040438" y="1653182"/>
            <a:ext cx="1022350" cy="1104900"/>
          </a:xfrm>
          <a:prstGeom prst="homePlate">
            <a:avLst>
              <a:gd name="adj" fmla="val 17273"/>
            </a:avLst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lIns="45720" rIns="4572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Data</a:t>
            </a:r>
          </a:p>
        </p:txBody>
      </p:sp>
      <p:sp>
        <p:nvSpPr>
          <p:cNvPr id="22542" name="Text Box 4"/>
          <p:cNvSpPr txBox="1">
            <a:spLocks noChangeArrowheads="1"/>
          </p:cNvSpPr>
          <p:nvPr/>
        </p:nvSpPr>
        <p:spPr bwMode="auto">
          <a:xfrm>
            <a:off x="7164388" y="1638895"/>
            <a:ext cx="3581400" cy="1085850"/>
          </a:xfrm>
          <a:prstGeom prst="rect">
            <a:avLst/>
          </a:prstGeom>
          <a:solidFill>
            <a:schemeClr val="bg1"/>
          </a:solidFill>
          <a:ln w="15875">
            <a:solidFill>
              <a:srgbClr val="969696"/>
            </a:solidFill>
            <a:prstDash val="dash"/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Patients level longitudinal treatment data from GPs:</a:t>
            </a:r>
          </a:p>
          <a:p>
            <a:pPr marL="568325" lvl="1" indent="-111125" fontAlgn="base">
              <a:spcBef>
                <a:spcPct val="25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ICD – 10 code J40 – J44</a:t>
            </a:r>
          </a:p>
          <a:p>
            <a:pPr marL="568325" lvl="1" indent="-111125" fontAlgn="base">
              <a:spcBef>
                <a:spcPct val="25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Prescribed drug </a:t>
            </a:r>
          </a:p>
          <a:p>
            <a:pPr marL="568325" lvl="1" indent="-111125" fontAlgn="base">
              <a:spcBef>
                <a:spcPct val="25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Hospital/specialist - referrals*</a:t>
            </a:r>
          </a:p>
          <a:p>
            <a:pPr marL="568325" lvl="1" indent="-111125" fontAlgn="base">
              <a:spcBef>
                <a:spcPct val="25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Days of supply</a:t>
            </a:r>
          </a:p>
        </p:txBody>
      </p:sp>
      <p:sp>
        <p:nvSpPr>
          <p:cNvPr id="22543" name="AutoShape 3"/>
          <p:cNvSpPr>
            <a:spLocks noChangeArrowheads="1"/>
          </p:cNvSpPr>
          <p:nvPr/>
        </p:nvSpPr>
        <p:spPr bwMode="auto">
          <a:xfrm flipV="1">
            <a:off x="6037264" y="2818408"/>
            <a:ext cx="1020763" cy="817563"/>
          </a:xfrm>
          <a:prstGeom prst="homePlate">
            <a:avLst>
              <a:gd name="adj" fmla="val 17272"/>
            </a:avLst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lIns="45720" rIns="4572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Data Preparation</a:t>
            </a:r>
          </a:p>
        </p:txBody>
      </p:sp>
      <p:sp>
        <p:nvSpPr>
          <p:cNvPr id="22544" name="Text Box 4"/>
          <p:cNvSpPr txBox="1">
            <a:spLocks noChangeArrowheads="1"/>
          </p:cNvSpPr>
          <p:nvPr/>
        </p:nvSpPr>
        <p:spPr bwMode="auto">
          <a:xfrm>
            <a:off x="7164388" y="2794596"/>
            <a:ext cx="3581400" cy="833437"/>
          </a:xfrm>
          <a:prstGeom prst="rect">
            <a:avLst/>
          </a:prstGeom>
          <a:solidFill>
            <a:schemeClr val="bg1"/>
          </a:solidFill>
          <a:ln w="15875">
            <a:solidFill>
              <a:srgbClr val="969696"/>
            </a:solidFill>
            <a:prstDash val="dash"/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Data cleaning and validation</a:t>
            </a:r>
          </a:p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Define study and recruiting periods and Rx duration</a:t>
            </a:r>
          </a:p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Define inclusion/exclusion criteria and definition of non-persistence</a:t>
            </a:r>
          </a:p>
        </p:txBody>
      </p:sp>
      <p:sp>
        <p:nvSpPr>
          <p:cNvPr id="22545" name="AutoShape 3"/>
          <p:cNvSpPr>
            <a:spLocks noChangeArrowheads="1"/>
          </p:cNvSpPr>
          <p:nvPr/>
        </p:nvSpPr>
        <p:spPr bwMode="auto">
          <a:xfrm flipV="1">
            <a:off x="6040439" y="3707408"/>
            <a:ext cx="1063625" cy="1514475"/>
          </a:xfrm>
          <a:prstGeom prst="homePlate">
            <a:avLst>
              <a:gd name="adj" fmla="val 17273"/>
            </a:avLst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lIns="45720" rIns="45720"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Compliance/ Persistence Analysis</a:t>
            </a:r>
          </a:p>
        </p:txBody>
      </p:sp>
      <p:sp>
        <p:nvSpPr>
          <p:cNvPr id="22546" name="Text Box 4"/>
          <p:cNvSpPr txBox="1">
            <a:spLocks noChangeArrowheads="1"/>
          </p:cNvSpPr>
          <p:nvPr/>
        </p:nvSpPr>
        <p:spPr bwMode="auto">
          <a:xfrm>
            <a:off x="7167563" y="3697882"/>
            <a:ext cx="3581400" cy="1524000"/>
          </a:xfrm>
          <a:prstGeom prst="rect">
            <a:avLst/>
          </a:prstGeom>
          <a:solidFill>
            <a:schemeClr val="bg1"/>
          </a:solidFill>
          <a:ln w="15875">
            <a:solidFill>
              <a:srgbClr val="969696"/>
            </a:solidFill>
            <a:prstDash val="dash"/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Compliance was compared across the focus countries</a:t>
            </a:r>
          </a:p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Multiple regression analysis was used to determine factors that impact compliance</a:t>
            </a:r>
          </a:p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Persistence analyses established patient attrition curves over a 12-month period </a:t>
            </a:r>
          </a:p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Cox proportional hazards analysis was used to compare differences in persistence</a:t>
            </a:r>
          </a:p>
        </p:txBody>
      </p:sp>
      <p:sp>
        <p:nvSpPr>
          <p:cNvPr id="22547" name="AutoShape 3"/>
          <p:cNvSpPr>
            <a:spLocks noChangeArrowheads="1"/>
          </p:cNvSpPr>
          <p:nvPr/>
        </p:nvSpPr>
        <p:spPr bwMode="auto">
          <a:xfrm flipV="1">
            <a:off x="6040438" y="5290145"/>
            <a:ext cx="1022350" cy="977900"/>
          </a:xfrm>
          <a:prstGeom prst="homePlate">
            <a:avLst>
              <a:gd name="adj" fmla="val 17274"/>
            </a:avLst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rot="10800000" lIns="45720" rIns="45720" anchor="ctr" anchorCtr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Impact on product performance</a:t>
            </a:r>
          </a:p>
        </p:txBody>
      </p:sp>
      <p:sp>
        <p:nvSpPr>
          <p:cNvPr id="22548" name="Text Box 4"/>
          <p:cNvSpPr txBox="1">
            <a:spLocks noChangeArrowheads="1"/>
          </p:cNvSpPr>
          <p:nvPr/>
        </p:nvSpPr>
        <p:spPr bwMode="auto">
          <a:xfrm>
            <a:off x="7170738" y="5291733"/>
            <a:ext cx="3581400" cy="962025"/>
          </a:xfrm>
          <a:prstGeom prst="rect">
            <a:avLst/>
          </a:prstGeom>
          <a:solidFill>
            <a:schemeClr val="bg1"/>
          </a:solidFill>
          <a:ln w="15875">
            <a:solidFill>
              <a:srgbClr val="969696"/>
            </a:solidFill>
            <a:prstDash val="dash"/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Patients were segmented based on their compliance and persistence profile</a:t>
            </a:r>
          </a:p>
          <a:p>
            <a:pPr marL="169863" indent="-1174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"/>
              <a:tabLst>
                <a:tab pos="173038" algn="l"/>
              </a:tabLs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A logit model was used to determine the relationship between compliance/persistence and hospital/ specialist referrals while controlling for other factors</a:t>
            </a:r>
          </a:p>
        </p:txBody>
      </p:sp>
      <p:sp>
        <p:nvSpPr>
          <p:cNvPr id="23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85820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Patient Compliance (1/2) </a:t>
            </a:r>
            <a:endParaRPr lang="en-US" sz="1100" b="1" i="1" dirty="0">
              <a:solidFill>
                <a:prstClr val="white">
                  <a:lumMod val="50000"/>
                </a:prstClr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0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7397" y="327725"/>
            <a:ext cx="11227981" cy="8382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…and found that lower compliance contributed to more referrals to a hospital or a specialist</a:t>
            </a:r>
          </a:p>
        </p:txBody>
      </p:sp>
      <p:sp>
        <p:nvSpPr>
          <p:cNvPr id="1798153" name="Rectangle 9"/>
          <p:cNvSpPr>
            <a:spLocks noChangeArrowheads="1"/>
          </p:cNvSpPr>
          <p:nvPr/>
        </p:nvSpPr>
        <p:spPr bwMode="auto">
          <a:xfrm>
            <a:off x="6827839" y="1481139"/>
            <a:ext cx="3832225" cy="301625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45720" rIns="45720" anchor="b" anchorCtr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cs typeface="Times New Roman" pitchFamily="18" charset="0"/>
              </a:rPr>
              <a:t>Takeaways</a:t>
            </a:r>
          </a:p>
        </p:txBody>
      </p:sp>
      <p:sp>
        <p:nvSpPr>
          <p:cNvPr id="1798191" name="Rectangle 47"/>
          <p:cNvSpPr>
            <a:spLocks noChangeArrowheads="1"/>
          </p:cNvSpPr>
          <p:nvPr/>
        </p:nvSpPr>
        <p:spPr bwMode="auto">
          <a:xfrm>
            <a:off x="6826251" y="1774826"/>
            <a:ext cx="3833812" cy="43608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/>
          <a:lstStyle/>
          <a:p>
            <a:pPr marL="1588" lvl="1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tabLst>
                <a:tab pos="173038" algn="l"/>
              </a:tabLst>
              <a:defRPr/>
            </a:pPr>
            <a:r>
              <a:rPr lang="en-US" sz="1200" u="sng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Compliance/Persistence Findings</a:t>
            </a:r>
          </a:p>
          <a:p>
            <a:pPr marL="173038" indent="-173038" fontAlgn="base">
              <a:spcBef>
                <a:spcPct val="25000"/>
              </a:spcBef>
              <a:spcAft>
                <a:spcPct val="0"/>
              </a:spcAft>
              <a:tabLst>
                <a:tab pos="173038" algn="l"/>
              </a:tabLst>
              <a:defRPr/>
            </a:pPr>
            <a:endParaRPr lang="en-US" sz="1100" u="sng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173038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Most brands have a similar persistence and compliance profile in Germany and Austria.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173038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Brand Z has significantly lower persistence in the UK, but not in other countries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173038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Early switches from Brand Z to alternate treatments contribute to lower persistence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173038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Brand Z (UK) has the highest compliance. However, Brand Z compliance is lower than the competition in other countries.</a:t>
            </a:r>
          </a:p>
          <a:p>
            <a:pPr marL="173038" indent="-173038" fontAlgn="base">
              <a:spcBef>
                <a:spcPct val="25000"/>
              </a:spcBef>
              <a:spcAft>
                <a:spcPct val="0"/>
              </a:spcAft>
              <a:buFont typeface="Wingdings" pitchFamily="2" charset="2"/>
              <a:buChar char="Ø"/>
              <a:tabLst>
                <a:tab pos="173038" algn="l"/>
              </a:tabLst>
              <a:defRPr/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588" lvl="1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tabLst>
                <a:tab pos="173038" algn="l"/>
              </a:tabLst>
              <a:defRPr/>
            </a:pPr>
            <a:r>
              <a:rPr lang="en-US" sz="1200" u="sng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Implications of Compliance and Persistence</a:t>
            </a:r>
          </a:p>
          <a:p>
            <a:pPr marL="173038" indent="-173038" fontAlgn="base">
              <a:spcBef>
                <a:spcPct val="25000"/>
              </a:spcBef>
              <a:spcAft>
                <a:spcPct val="0"/>
              </a:spcAft>
              <a:tabLst>
                <a:tab pos="173038" algn="l"/>
              </a:tabLst>
              <a:defRPr/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173038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We observed that persistence did not have a significant impact on hospital/specialist referrals</a:t>
            </a:r>
          </a:p>
          <a:p>
            <a:pPr marL="176213" lvl="1" indent="-174625" defTabSz="10191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ebdings" pitchFamily="18" charset="2"/>
              <a:buChar char="4"/>
              <a:tabLst>
                <a:tab pos="173038" algn="l"/>
              </a:tabLs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Compliance, however, did show an impact. The lowest compliance segment showed a higher likelihood of referrals than the high compliance segment.</a:t>
            </a:r>
          </a:p>
        </p:txBody>
      </p:sp>
      <p:sp>
        <p:nvSpPr>
          <p:cNvPr id="9223" name="Rectangle 19"/>
          <p:cNvSpPr>
            <a:spLocks noChangeArrowheads="1"/>
          </p:cNvSpPr>
          <p:nvPr/>
        </p:nvSpPr>
        <p:spPr bwMode="auto">
          <a:xfrm>
            <a:off x="2173288" y="1198564"/>
            <a:ext cx="37020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Persistence rate among three brands in the UK</a:t>
            </a:r>
          </a:p>
        </p:txBody>
      </p:sp>
      <p:sp>
        <p:nvSpPr>
          <p:cNvPr id="9224" name="Rectangle 19"/>
          <p:cNvSpPr>
            <a:spLocks noChangeArrowheads="1"/>
          </p:cNvSpPr>
          <p:nvPr/>
        </p:nvSpPr>
        <p:spPr bwMode="auto">
          <a:xfrm>
            <a:off x="1612901" y="3892550"/>
            <a:ext cx="486886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pitchFamily="34" charset="0"/>
                <a:cs typeface="Times New Roman" pitchFamily="18" charset="0"/>
              </a:rPr>
              <a:t>Compliance Comparison</a:t>
            </a:r>
          </a:p>
        </p:txBody>
      </p:sp>
      <p:graphicFrame>
        <p:nvGraphicFramePr>
          <p:cNvPr id="9218" name="Object 18"/>
          <p:cNvGraphicFramePr>
            <a:graphicFrameLocks noChangeAspect="1"/>
          </p:cNvGraphicFramePr>
          <p:nvPr/>
        </p:nvGraphicFramePr>
        <p:xfrm>
          <a:off x="1489076" y="1349376"/>
          <a:ext cx="4532312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6" r:id="rId4" imgW="4529721" imgH="2731245" progId="Excel.Sheet.8">
                  <p:embed/>
                </p:oleObj>
              </mc:Choice>
              <mc:Fallback>
                <p:oleObj r:id="rId4" imgW="4529721" imgH="2731245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6" y="1349376"/>
                        <a:ext cx="4532312" cy="2728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19"/>
          <p:cNvGraphicFramePr>
            <a:graphicFrameLocks noChangeAspect="1"/>
          </p:cNvGraphicFramePr>
          <p:nvPr/>
        </p:nvGraphicFramePr>
        <p:xfrm>
          <a:off x="1393827" y="3976688"/>
          <a:ext cx="4689475" cy="272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7" r:id="rId6" imgW="4688230" imgH="2731245" progId="Excel.Sheet.8">
                  <p:embed/>
                </p:oleObj>
              </mc:Choice>
              <mc:Fallback>
                <p:oleObj r:id="rId6" imgW="4688230" imgH="2731245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7" y="3976688"/>
                        <a:ext cx="4689475" cy="2728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811714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prstClr val="white">
                    <a:lumMod val="50000"/>
                  </a:prstClr>
                </a:solidFill>
                <a:latin typeface="Arial" charset="0"/>
                <a:cs typeface="Times New Roman" pitchFamily="18" charset="0"/>
              </a:rPr>
              <a:t>Patient Compliance (2/2)</a:t>
            </a:r>
            <a:endParaRPr lang="en-US" sz="1100" b="1" i="1" dirty="0">
              <a:solidFill>
                <a:prstClr val="white">
                  <a:lumMod val="50000"/>
                </a:prstClr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8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8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94" y="223615"/>
            <a:ext cx="11062315" cy="838200"/>
          </a:xfrm>
        </p:spPr>
        <p:txBody>
          <a:bodyPr/>
          <a:lstStyle/>
          <a:p>
            <a:r>
              <a:rPr lang="en-US" dirty="0" smtClean="0"/>
              <a:t>Mu Sigma has designed and developed a call plan process for multiple sales forces of a leading pharmaceutical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client is a leading pharmaceutical company with multiple sales forces catering to a diverse product portfolio</a:t>
            </a:r>
          </a:p>
          <a:p>
            <a:r>
              <a:rPr lang="en-US" dirty="0" smtClean="0"/>
              <a:t>A call planning exercise was undertaken every semester to identify targets for each sales rep</a:t>
            </a:r>
          </a:p>
          <a:p>
            <a:r>
              <a:rPr lang="en-US" dirty="0" smtClean="0"/>
              <a:t>The existing call planning process is based on a rule based approach and executed in a ad hoc manner for each sales force/BU leading to inefficiencies and loss of information across semesters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ct val="20000"/>
              </a:spcBef>
              <a:buClr>
                <a:srgbClr val="00206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Design and develop a call plan framework that works across sales team detailing multiple products</a:t>
            </a:r>
          </a:p>
          <a:p>
            <a:pPr>
              <a:spcBef>
                <a:spcPct val="20000"/>
              </a:spcBef>
              <a:buClr>
                <a:srgbClr val="00206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Develop an optimization algorithm to obtain maximum ROI through calls assigned to sales reps</a:t>
            </a:r>
          </a:p>
          <a:p>
            <a:pPr>
              <a:spcBef>
                <a:spcPct val="20000"/>
              </a:spcBef>
              <a:buClr>
                <a:srgbClr val="00206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Develop call plans ensuring minimal disruptions to maintain physician-rep relationship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3" name="Text Box 15"/>
          <p:cNvSpPr txBox="1">
            <a:spLocks noChangeArrowheads="1"/>
          </p:cNvSpPr>
          <p:nvPr/>
        </p:nvSpPr>
        <p:spPr bwMode="blackWhite">
          <a:xfrm>
            <a:off x="6477000" y="1943100"/>
            <a:ext cx="2895600" cy="457200"/>
          </a:xfrm>
          <a:prstGeom prst="rect">
            <a:avLst/>
          </a:prstGeom>
          <a:solidFill>
            <a:srgbClr val="E2E1C0"/>
          </a:solidFill>
          <a:ln w="31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 lIns="0" tIns="43247" rIns="0" bIns="43247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Data gathering</a:t>
            </a:r>
          </a:p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Verify sanity of data using automated SAS codes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 sz="1000"/>
            </a:pPr>
            <a:endParaRPr lang="en-US" sz="10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4" name="Text Box 11"/>
          <p:cNvSpPr txBox="1">
            <a:spLocks noChangeArrowheads="1"/>
          </p:cNvSpPr>
          <p:nvPr/>
        </p:nvSpPr>
        <p:spPr bwMode="blackWhite">
          <a:xfrm>
            <a:off x="7467600" y="2628900"/>
            <a:ext cx="3124200" cy="762000"/>
          </a:xfrm>
          <a:prstGeom prst="rect">
            <a:avLst/>
          </a:prstGeom>
          <a:solidFill>
            <a:srgbClr val="E2E1C0"/>
          </a:solidFill>
          <a:ln w="31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 lIns="0" tIns="43247" rIns="0" bIns="43247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ysClr val="windowText" lastClr="000000"/>
                </a:solidFill>
                <a:latin typeface="Arial"/>
              </a:rPr>
              <a:t>K-means segmentation of customers based on attributes like customer’s historical  product and market prescription, specialty, demographic, KOL status</a:t>
            </a:r>
            <a:endParaRPr lang="en-US" sz="10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477000" y="2768600"/>
            <a:ext cx="838200" cy="533400"/>
            <a:chOff x="1752600" y="2743200"/>
            <a:chExt cx="1143000" cy="990600"/>
          </a:xfrm>
        </p:grpSpPr>
        <p:sp>
          <p:nvSpPr>
            <p:cNvPr id="88" name="Oval 87"/>
            <p:cNvSpPr/>
            <p:nvPr/>
          </p:nvSpPr>
          <p:spPr bwMode="auto">
            <a:xfrm>
              <a:off x="1752600" y="2743200"/>
              <a:ext cx="685800" cy="533400"/>
            </a:xfrm>
            <a:prstGeom prst="ellipse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indent="-234950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 err="1">
                <a:solidFill>
                  <a:srgbClr val="000000"/>
                </a:solidFill>
                <a:latin typeface="Arial"/>
                <a:cs typeface="Times New Roman" pitchFamily="18" charset="0"/>
              </a:endParaRPr>
            </a:p>
          </p:txBody>
        </p:sp>
        <p:pic>
          <p:nvPicPr>
            <p:cNvPr id="89" name="Picture 88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00" y="2819400"/>
              <a:ext cx="152400" cy="185678"/>
            </a:xfrm>
            <a:prstGeom prst="rect">
              <a:avLst/>
            </a:prstGeom>
          </p:spPr>
        </p:pic>
        <p:pic>
          <p:nvPicPr>
            <p:cNvPr id="90" name="Picture 89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00" y="2819400"/>
              <a:ext cx="152400" cy="185678"/>
            </a:xfrm>
            <a:prstGeom prst="rect">
              <a:avLst/>
            </a:prstGeom>
          </p:spPr>
        </p:pic>
        <p:pic>
          <p:nvPicPr>
            <p:cNvPr id="91" name="Picture 90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3048000"/>
              <a:ext cx="152400" cy="185678"/>
            </a:xfrm>
            <a:prstGeom prst="rect">
              <a:avLst/>
            </a:prstGeom>
          </p:spPr>
        </p:pic>
        <p:sp>
          <p:nvSpPr>
            <p:cNvPr id="92" name="Oval 91"/>
            <p:cNvSpPr/>
            <p:nvPr/>
          </p:nvSpPr>
          <p:spPr bwMode="auto">
            <a:xfrm>
              <a:off x="2209800" y="3200400"/>
              <a:ext cx="685800" cy="533400"/>
            </a:xfrm>
            <a:prstGeom prst="ellipse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indent="-234950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 err="1">
                <a:solidFill>
                  <a:srgbClr val="000000"/>
                </a:solidFill>
                <a:latin typeface="Arial"/>
                <a:cs typeface="Times New Roman" pitchFamily="18" charset="0"/>
              </a:endParaRPr>
            </a:p>
          </p:txBody>
        </p:sp>
        <p:pic>
          <p:nvPicPr>
            <p:cNvPr id="93" name="Picture 92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200" y="3276600"/>
              <a:ext cx="152400" cy="185678"/>
            </a:xfrm>
            <a:prstGeom prst="rect">
              <a:avLst/>
            </a:prstGeom>
          </p:spPr>
        </p:pic>
        <p:pic>
          <p:nvPicPr>
            <p:cNvPr id="94" name="Picture 93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800" y="3276600"/>
              <a:ext cx="152400" cy="185678"/>
            </a:xfrm>
            <a:prstGeom prst="rect">
              <a:avLst/>
            </a:prstGeom>
          </p:spPr>
        </p:pic>
        <p:pic>
          <p:nvPicPr>
            <p:cNvPr id="95" name="Picture 94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3505200"/>
              <a:ext cx="152400" cy="185678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9448800" y="1905000"/>
            <a:ext cx="1062966" cy="457200"/>
            <a:chOff x="318659" y="2880054"/>
            <a:chExt cx="1215366" cy="457200"/>
          </a:xfrm>
        </p:grpSpPr>
        <p:pic>
          <p:nvPicPr>
            <p:cNvPr id="97" name="Picture 96" descr="database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659" y="2880054"/>
              <a:ext cx="422166" cy="457200"/>
            </a:xfrm>
            <a:prstGeom prst="rect">
              <a:avLst/>
            </a:prstGeom>
          </p:spPr>
        </p:pic>
        <p:pic>
          <p:nvPicPr>
            <p:cNvPr id="98" name="Picture 97" descr="SAS icon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884" y="2995745"/>
              <a:ext cx="665141" cy="265309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9372600" y="3581400"/>
            <a:ext cx="1120838" cy="533404"/>
            <a:chOff x="3150993" y="2895600"/>
            <a:chExt cx="1244857" cy="457204"/>
          </a:xfrm>
        </p:grpSpPr>
        <p:pic>
          <p:nvPicPr>
            <p:cNvPr id="100" name="Picture 99" descr="GLM 1.jpg"/>
            <p:cNvPicPr>
              <a:picLocks noChangeAspect="1"/>
            </p:cNvPicPr>
            <p:nvPr/>
          </p:nvPicPr>
          <p:blipFill>
            <a:blip r:embed="rId6" cstate="print">
              <a:lum contrast="-20000"/>
            </a:blip>
            <a:stretch>
              <a:fillRect/>
            </a:stretch>
          </p:blipFill>
          <p:spPr>
            <a:xfrm>
              <a:off x="3150993" y="2895600"/>
              <a:ext cx="610386" cy="457204"/>
            </a:xfrm>
            <a:prstGeom prst="rect">
              <a:avLst/>
            </a:prstGeom>
          </p:spPr>
        </p:pic>
        <p:pic>
          <p:nvPicPr>
            <p:cNvPr id="101" name="Picture 100" descr="GLM 2.jpg"/>
            <p:cNvPicPr>
              <a:picLocks noChangeAspect="1"/>
            </p:cNvPicPr>
            <p:nvPr/>
          </p:nvPicPr>
          <p:blipFill>
            <a:blip r:embed="rId7" cstate="print">
              <a:lum contrast="-20000"/>
            </a:blip>
            <a:stretch>
              <a:fillRect/>
            </a:stretch>
          </p:blipFill>
          <p:spPr>
            <a:xfrm>
              <a:off x="3824918" y="2895603"/>
              <a:ext cx="570932" cy="457201"/>
            </a:xfrm>
            <a:prstGeom prst="rect">
              <a:avLst/>
            </a:prstGeom>
          </p:spPr>
        </p:pic>
      </p:grpSp>
      <p:sp>
        <p:nvSpPr>
          <p:cNvPr id="102" name="Text Box 12"/>
          <p:cNvSpPr txBox="1">
            <a:spLocks noChangeArrowheads="1"/>
          </p:cNvSpPr>
          <p:nvPr/>
        </p:nvSpPr>
        <p:spPr bwMode="blackWhite">
          <a:xfrm>
            <a:off x="6400800" y="3546148"/>
            <a:ext cx="2895600" cy="670253"/>
          </a:xfrm>
          <a:prstGeom prst="rect">
            <a:avLst/>
          </a:prstGeom>
          <a:solidFill>
            <a:srgbClr val="E2E1C0"/>
          </a:solidFill>
          <a:ln w="31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 lIns="0" tIns="43247" rIns="0" bIns="43247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rgbClr val="000000"/>
                </a:solidFill>
                <a:latin typeface="Arial"/>
                <a:cs typeface="Arial"/>
              </a:rPr>
              <a:t>Generalized linear models</a:t>
            </a: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rgbClr val="000000"/>
                </a:solidFill>
                <a:latin typeface="Arial"/>
                <a:cs typeface="Arial"/>
              </a:rPr>
              <a:t>used</a:t>
            </a:r>
            <a:r>
              <a:rPr lang="en-US" sz="1200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000" kern="0" dirty="0">
                <a:solidFill>
                  <a:sysClr val="windowText" lastClr="000000"/>
                </a:solidFill>
                <a:latin typeface="Arial"/>
              </a:rPr>
              <a:t>for studying ROI based on </a:t>
            </a:r>
            <a:r>
              <a:rPr lang="en-US" sz="1000" kern="0" dirty="0">
                <a:solidFill>
                  <a:srgbClr val="000000"/>
                </a:solidFill>
                <a:latin typeface="Arial"/>
              </a:rPr>
              <a:t>statistically significant customer attributes </a:t>
            </a:r>
            <a:r>
              <a:rPr lang="en-US" sz="1000" kern="0" dirty="0">
                <a:solidFill>
                  <a:sysClr val="windowText" lastClr="000000"/>
                </a:solidFill>
                <a:latin typeface="Arial"/>
              </a:rPr>
              <a:t>and sales rep customer relationship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6531898" y="4533900"/>
            <a:ext cx="859502" cy="647700"/>
            <a:chOff x="4676976" y="2766230"/>
            <a:chExt cx="1114224" cy="929470"/>
          </a:xfrm>
        </p:grpSpPr>
        <p:pic>
          <p:nvPicPr>
            <p:cNvPr id="104" name="Picture 103" descr="Physician ic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3459" y="2766230"/>
              <a:ext cx="281444" cy="342900"/>
            </a:xfrm>
            <a:prstGeom prst="rect">
              <a:avLst/>
            </a:prstGeom>
          </p:spPr>
        </p:pic>
        <p:pic>
          <p:nvPicPr>
            <p:cNvPr id="105" name="Picture 104" descr="Sales rep icon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0117" y="2809733"/>
              <a:ext cx="211083" cy="228600"/>
            </a:xfrm>
            <a:prstGeom prst="rect">
              <a:avLst/>
            </a:prstGeom>
          </p:spPr>
        </p:pic>
        <p:pic>
          <p:nvPicPr>
            <p:cNvPr id="106" name="Picture 105" descr="Sales rep icon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5535" y="3467100"/>
              <a:ext cx="211083" cy="228600"/>
            </a:xfrm>
            <a:prstGeom prst="rect">
              <a:avLst/>
            </a:prstGeom>
          </p:spPr>
        </p:pic>
        <p:pic>
          <p:nvPicPr>
            <p:cNvPr id="107" name="Picture 106" descr="Sales rep icon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6976" y="3155477"/>
              <a:ext cx="211083" cy="228600"/>
            </a:xfrm>
            <a:prstGeom prst="rect">
              <a:avLst/>
            </a:prstGeom>
          </p:spPr>
        </p:pic>
        <p:cxnSp>
          <p:nvCxnSpPr>
            <p:cNvPr id="108" name="Straight Arrow Connector 107"/>
            <p:cNvCxnSpPr>
              <a:stCxn id="107" idx="0"/>
              <a:endCxn id="104" idx="1"/>
            </p:cNvCxnSpPr>
            <p:nvPr/>
          </p:nvCxnSpPr>
          <p:spPr bwMode="auto">
            <a:xfrm rot="5400000" flipH="1" flipV="1">
              <a:off x="4809091" y="2911108"/>
              <a:ext cx="217797" cy="270942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9" name="Straight Arrow Connector 108"/>
            <p:cNvCxnSpPr>
              <a:stCxn id="105" idx="1"/>
              <a:endCxn id="104" idx="3"/>
            </p:cNvCxnSpPr>
            <p:nvPr/>
          </p:nvCxnSpPr>
          <p:spPr bwMode="auto">
            <a:xfrm rot="10800000" flipV="1">
              <a:off x="5334902" y="2924035"/>
              <a:ext cx="245215" cy="13647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0" name="Straight Arrow Connector 109"/>
            <p:cNvCxnSpPr>
              <a:stCxn id="106" idx="0"/>
              <a:endCxn id="104" idx="2"/>
            </p:cNvCxnSpPr>
            <p:nvPr/>
          </p:nvCxnSpPr>
          <p:spPr bwMode="auto">
            <a:xfrm rot="5400000" flipH="1" flipV="1">
              <a:off x="5003643" y="3276565"/>
              <a:ext cx="357970" cy="23104"/>
            </a:xfrm>
            <a:prstGeom prst="straightConnector1">
              <a:avLst/>
            </a:prstGeom>
            <a:pattFill prst="pct50">
              <a:fgClr>
                <a:srgbClr val="0000FF"/>
              </a:fgClr>
              <a:bgClr>
                <a:srgbClr val="FFFFFF"/>
              </a:bgClr>
            </a:patt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1" name="Multiply 110"/>
            <p:cNvSpPr/>
            <p:nvPr/>
          </p:nvSpPr>
          <p:spPr bwMode="auto">
            <a:xfrm>
              <a:off x="5070678" y="3234520"/>
              <a:ext cx="239438" cy="163772"/>
            </a:xfrm>
            <a:prstGeom prst="mathMultiply">
              <a:avLst/>
            </a:prstGeom>
            <a:solidFill>
              <a:srgbClr val="000000"/>
            </a:solidFill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34950" indent="-234950" algn="ctr" fontAlgn="base">
                <a:spcBef>
                  <a:spcPct val="100000"/>
                </a:spcBef>
                <a:spcAft>
                  <a:spcPct val="0"/>
                </a:spcAft>
                <a:buFont typeface="Webdings" pitchFamily="18" charset="2"/>
                <a:buChar char="4"/>
                <a:defRPr/>
              </a:pPr>
              <a:endParaRPr lang="en-US" sz="1600" kern="0" dirty="0" err="1">
                <a:solidFill>
                  <a:srgbClr val="000000"/>
                </a:solidFill>
                <a:latin typeface="Arial"/>
                <a:cs typeface="Times New Roman" pitchFamily="18" charset="0"/>
              </a:endParaRPr>
            </a:p>
          </p:txBody>
        </p:sp>
      </p:grpSp>
      <p:sp>
        <p:nvSpPr>
          <p:cNvPr id="112" name="Text Box 13"/>
          <p:cNvSpPr txBox="1">
            <a:spLocks noChangeArrowheads="1"/>
          </p:cNvSpPr>
          <p:nvPr/>
        </p:nvSpPr>
        <p:spPr bwMode="blackWhite">
          <a:xfrm>
            <a:off x="7645400" y="4318000"/>
            <a:ext cx="2971800" cy="1066800"/>
          </a:xfrm>
          <a:prstGeom prst="rect">
            <a:avLst/>
          </a:prstGeom>
          <a:solidFill>
            <a:srgbClr val="E2E1C0"/>
          </a:solidFill>
          <a:ln w="31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 lIns="0" tIns="43247" rIns="0" bIns="43247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Physicians are aligned to teams based on geography, specialty</a:t>
            </a:r>
          </a:p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Physicians aligned to more than two sales teams within one sales force are re-aligned to only two teams, with minimal physician - sales rep relationship disruption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 sz="1000"/>
            </a:pPr>
            <a:endParaRPr lang="en-US" sz="12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 sz="1000"/>
            </a:pPr>
            <a:endParaRPr lang="en-US" sz="12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aphicFrame>
        <p:nvGraphicFramePr>
          <p:cNvPr id="114" name="Diagram 113"/>
          <p:cNvGraphicFramePr/>
          <p:nvPr/>
        </p:nvGraphicFramePr>
        <p:xfrm>
          <a:off x="9067550" y="5029200"/>
          <a:ext cx="1600451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15" name="Text Box 14"/>
          <p:cNvSpPr txBox="1">
            <a:spLocks noChangeArrowheads="1"/>
          </p:cNvSpPr>
          <p:nvPr/>
        </p:nvSpPr>
        <p:spPr bwMode="blackWhite">
          <a:xfrm>
            <a:off x="6400800" y="5575300"/>
            <a:ext cx="2667000" cy="685800"/>
          </a:xfrm>
          <a:prstGeom prst="rect">
            <a:avLst/>
          </a:prstGeom>
          <a:solidFill>
            <a:srgbClr val="E2E1C0"/>
          </a:solidFill>
          <a:ln w="31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 lIns="0" tIns="43247" rIns="0" bIns="43247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19063" indent="-119063" fontAlgn="base">
              <a:spcBef>
                <a:spcPts val="6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000"/>
            </a:pPr>
            <a:r>
              <a:rPr lang="en-US" sz="1000" kern="0" dirty="0">
                <a:solidFill>
                  <a:srgbClr val="000000"/>
                </a:solidFill>
                <a:latin typeface="Arial"/>
              </a:rPr>
              <a:t>ROI maximized with customer attributes, workload constraint and relationship as constraints to optimize calls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6400800" y="1790700"/>
            <a:ext cx="1371600" cy="203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Data Treatment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6400800" y="2489200"/>
            <a:ext cx="1371600" cy="203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Segmentation</a:t>
            </a:r>
          </a:p>
        </p:txBody>
      </p:sp>
      <p:sp>
        <p:nvSpPr>
          <p:cNvPr id="118" name="Rectangle 117"/>
          <p:cNvSpPr/>
          <p:nvPr/>
        </p:nvSpPr>
        <p:spPr bwMode="auto">
          <a:xfrm>
            <a:off x="6400800" y="3352800"/>
            <a:ext cx="1371600" cy="203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Response Curves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6400800" y="5410200"/>
            <a:ext cx="1371600" cy="203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Call Allocation</a:t>
            </a:r>
          </a:p>
        </p:txBody>
      </p:sp>
      <p:sp>
        <p:nvSpPr>
          <p:cNvPr id="120" name="Rectangle 119"/>
          <p:cNvSpPr/>
          <p:nvPr/>
        </p:nvSpPr>
        <p:spPr bwMode="auto">
          <a:xfrm>
            <a:off x="6400800" y="4267200"/>
            <a:ext cx="1371600" cy="2032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 err="1">
                <a:solidFill>
                  <a:prstClr val="white"/>
                </a:solidFill>
                <a:latin typeface="Arial"/>
              </a:rPr>
              <a:t>Phy</a:t>
            </a:r>
            <a:r>
              <a:rPr lang="en-US" sz="1100" b="1" dirty="0">
                <a:solidFill>
                  <a:prstClr val="white"/>
                </a:solidFill>
                <a:latin typeface="Arial"/>
              </a:rPr>
              <a:t>-Rep Alignment</a:t>
            </a:r>
          </a:p>
        </p:txBody>
      </p:sp>
      <p:sp>
        <p:nvSpPr>
          <p:cNvPr id="121" name="Oval 120"/>
          <p:cNvSpPr/>
          <p:nvPr/>
        </p:nvSpPr>
        <p:spPr bwMode="auto">
          <a:xfrm>
            <a:off x="6186488" y="1765300"/>
            <a:ext cx="252412" cy="27940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1</a:t>
            </a:r>
          </a:p>
        </p:txBody>
      </p:sp>
      <p:sp>
        <p:nvSpPr>
          <p:cNvPr id="122" name="Oval 121"/>
          <p:cNvSpPr/>
          <p:nvPr/>
        </p:nvSpPr>
        <p:spPr bwMode="auto">
          <a:xfrm>
            <a:off x="6186488" y="2438400"/>
            <a:ext cx="252412" cy="27940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2</a:t>
            </a:r>
          </a:p>
        </p:txBody>
      </p:sp>
      <p:sp>
        <p:nvSpPr>
          <p:cNvPr id="123" name="Oval 122"/>
          <p:cNvSpPr/>
          <p:nvPr/>
        </p:nvSpPr>
        <p:spPr bwMode="auto">
          <a:xfrm>
            <a:off x="6186488" y="3276600"/>
            <a:ext cx="252412" cy="27940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3</a:t>
            </a:r>
          </a:p>
        </p:txBody>
      </p:sp>
      <p:sp>
        <p:nvSpPr>
          <p:cNvPr id="124" name="Oval 123"/>
          <p:cNvSpPr/>
          <p:nvPr/>
        </p:nvSpPr>
        <p:spPr bwMode="auto">
          <a:xfrm>
            <a:off x="6186488" y="4191000"/>
            <a:ext cx="252412" cy="27940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4</a:t>
            </a:r>
          </a:p>
        </p:txBody>
      </p:sp>
      <p:sp>
        <p:nvSpPr>
          <p:cNvPr id="125" name="Oval 124"/>
          <p:cNvSpPr/>
          <p:nvPr/>
        </p:nvSpPr>
        <p:spPr bwMode="auto">
          <a:xfrm>
            <a:off x="6186488" y="5334000"/>
            <a:ext cx="252412" cy="27940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5</a:t>
            </a:r>
          </a:p>
        </p:txBody>
      </p:sp>
      <p:sp>
        <p:nvSpPr>
          <p:cNvPr id="46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12590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Call </a:t>
            </a: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planning &amp; Tracking(1/2)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1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63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94" y="189504"/>
            <a:ext cx="11062315" cy="838200"/>
          </a:xfrm>
        </p:spPr>
        <p:txBody>
          <a:bodyPr/>
          <a:lstStyle/>
          <a:p>
            <a:r>
              <a:rPr lang="en-US" dirty="0" smtClean="0"/>
              <a:t>A scalable and flexible framework for call plan ensured a faster turnaround and provided scope for further refinement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Call activity data was considered to map physician and sales rep instead of random allocation which resulted in a overall of only 30% disruption</a:t>
            </a:r>
          </a:p>
          <a:p>
            <a:r>
              <a:rPr lang="en-US" dirty="0" smtClean="0"/>
              <a:t>Addition of 20-30 physicians per rep call plan through inclusion of Group Practioner Affiliation physicians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efficient call plan for various sales team to be in sync with brand objectives</a:t>
            </a:r>
          </a:p>
          <a:p>
            <a:r>
              <a:rPr lang="en-US" dirty="0" smtClean="0"/>
              <a:t>Faster turnaround time (reduced the turnaround time from 2 months to ~3 weeks for 4 sales teams) for creating a call plan</a:t>
            </a:r>
          </a:p>
          <a:p>
            <a:r>
              <a:rPr lang="en-US" dirty="0" smtClean="0"/>
              <a:t>Minimal errors and simplified execution through implementation of a single call plan framework for multiple teams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/>
        </p:nvGraphicFramePr>
        <p:xfrm>
          <a:off x="6376988" y="1816100"/>
          <a:ext cx="4196080" cy="212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6427788" y="3984626"/>
          <a:ext cx="2182812" cy="228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/>
        </p:nvGraphicFramePr>
        <p:xfrm>
          <a:off x="8229600" y="3937000"/>
          <a:ext cx="2514600" cy="229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 bwMode="auto">
          <a:xfrm rot="873648">
            <a:off x="9537053" y="1905494"/>
            <a:ext cx="1138238" cy="241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</a:pPr>
            <a:r>
              <a:rPr lang="en-US" sz="1100" b="1" dirty="0">
                <a:solidFill>
                  <a:prstClr val="white"/>
                </a:solidFill>
                <a:latin typeface="Arial"/>
              </a:rPr>
              <a:t>ILLUSTRATION</a:t>
            </a:r>
          </a:p>
        </p:txBody>
      </p:sp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12590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Call </a:t>
            </a: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planning &amp; </a:t>
            </a: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Tracking(2/2</a:t>
            </a: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6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86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1567986" y="1346199"/>
            <a:ext cx="4343400" cy="3474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Approach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67986" y="1638808"/>
            <a:ext cx="4343400" cy="20193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45720" tIns="91440" rIns="45720" bIns="0" numCol="1" anchor="t" anchorCtr="0" compatLnSpc="1">
            <a:prstTxWarp prst="textNoShape">
              <a:avLst/>
            </a:prstTxWarp>
          </a:bodyPr>
          <a:lstStyle/>
          <a:p>
            <a:pPr marL="266700" lvl="1" indent="-266700">
              <a:spcBef>
                <a:spcPct val="800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Based on historic interactions between the rep and customer, their characteristics, the story to be shown in the next interaction is predicted using binary or multinomial logistic models</a:t>
            </a:r>
          </a:p>
          <a:p>
            <a:pPr marL="266700" lvl="1" indent="-266700">
              <a:spcBef>
                <a:spcPct val="800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Drivers that lead to a particular story being conveyed are identified and  their impact is quantified</a:t>
            </a:r>
          </a:p>
          <a:p>
            <a:pPr marL="266700" lvl="1" indent="-266700">
              <a:lnSpc>
                <a:spcPct val="90000"/>
              </a:lnSpc>
              <a:spcBef>
                <a:spcPct val="800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 models developed have a high adjusted r square count and hit-rate of  85% making it a good predictive model</a:t>
            </a:r>
          </a:p>
        </p:txBody>
      </p:sp>
      <p:sp>
        <p:nvSpPr>
          <p:cNvPr id="42" name="Rectangle 33"/>
          <p:cNvSpPr>
            <a:spLocks noChangeArrowheads="1"/>
          </p:cNvSpPr>
          <p:nvPr/>
        </p:nvSpPr>
        <p:spPr bwMode="auto">
          <a:xfrm>
            <a:off x="6025387" y="1320800"/>
            <a:ext cx="4480560" cy="3347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Drivers for showing Message A over Message B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555285" y="4076700"/>
            <a:ext cx="4343400" cy="13208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45720" tIns="91440" rIns="45720" bIns="0" numCol="1" anchor="t" anchorCtr="0" compatLnSpc="1">
            <a:prstTxWarp prst="textNoShape">
              <a:avLst/>
            </a:prstTxWarp>
          </a:bodyPr>
          <a:lstStyle/>
          <a:p>
            <a:pPr marL="266700" lvl="1" indent="-266700">
              <a:lnSpc>
                <a:spcPct val="90000"/>
              </a:lnSpc>
              <a:spcBef>
                <a:spcPts val="6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 most significant variables which drives the story being conveyed in the next interaction are rep’s historical detailing behavior</a:t>
            </a:r>
          </a:p>
          <a:p>
            <a:pPr marL="266700" lvl="1" indent="-266700">
              <a:lnSpc>
                <a:spcPct val="90000"/>
              </a:lnSpc>
              <a:spcBef>
                <a:spcPts val="6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It was concluded that interactions are majorly driven by reps</a:t>
            </a:r>
          </a:p>
          <a:p>
            <a:pPr marL="266700" lvl="1" indent="-266700">
              <a:lnSpc>
                <a:spcPct val="90000"/>
              </a:lnSpc>
              <a:spcBef>
                <a:spcPts val="6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Reps tend to repeat the story in various interactions</a:t>
            </a:r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1555285" y="3733799"/>
            <a:ext cx="4343400" cy="3474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Findings and Next Steps</a:t>
            </a: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auto">
          <a:xfrm>
            <a:off x="1566862" y="5435600"/>
            <a:ext cx="8961120" cy="334772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IMPACT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1566862" y="5778500"/>
            <a:ext cx="8961120" cy="6731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45720" tIns="91440" rIns="45720" bIns="0" numCol="1" anchor="t" anchorCtr="0" compatLnSpc="1">
            <a:prstTxWarp prst="textNoShape">
              <a:avLst/>
            </a:prstTxWarp>
          </a:bodyPr>
          <a:lstStyle/>
          <a:p>
            <a:pPr marL="266700" lvl="1" indent="-266700">
              <a:lnSpc>
                <a:spcPct val="90000"/>
              </a:lnSpc>
              <a:spcBef>
                <a:spcPts val="3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Brand teams were able to refine content by understanding current  interaction dynamics and having future vision</a:t>
            </a:r>
          </a:p>
          <a:p>
            <a:pPr marL="266700" lvl="1" indent="-266700">
              <a:lnSpc>
                <a:spcPct val="90000"/>
              </a:lnSpc>
              <a:spcBef>
                <a:spcPts val="300"/>
              </a:spcBef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Presentation content was reduced by around 50%, leading to cost reduction </a:t>
            </a:r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6025388" y="1651508"/>
          <a:ext cx="4480560" cy="374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23518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Customer </a:t>
            </a: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Centric Digital Marketing Modeling </a:t>
            </a:r>
            <a:endParaRPr lang="en-US" sz="1100" b="1" i="1" dirty="0">
              <a:solidFill>
                <a:srgbClr val="969696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Predictive models were built which enabled brand teams to design the slides based on simulated interaction between the rep and physician</a:t>
            </a:r>
            <a:endParaRPr lang="en-US" kern="0" dirty="0" smtClean="0"/>
          </a:p>
        </p:txBody>
      </p:sp>
      <p:sp>
        <p:nvSpPr>
          <p:cNvPr id="19" name="Rectangle 18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7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client is among the top 5 pharmaceutical companies in the US and has over </a:t>
            </a:r>
            <a:r>
              <a:rPr lang="en-US" dirty="0" smtClean="0"/>
              <a:t>4,000 sales personnel in 50 different sales teams</a:t>
            </a:r>
          </a:p>
          <a:p>
            <a:r>
              <a:rPr lang="en-US" dirty="0" smtClean="0"/>
              <a:t>The client wanted to restructure and resize 7 of its sales teams which detailed most of the blockbuster products</a:t>
            </a:r>
          </a:p>
          <a:p>
            <a:r>
              <a:rPr lang="en-US" dirty="0" smtClean="0"/>
              <a:t>The client had rolled out a voluntary severance scheme where the sales personnel could either choose to stay and be eligible for placements (opt-in) or accept the severance package (opt-out)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89088" y="4851400"/>
            <a:ext cx="4297680" cy="1473200"/>
          </a:xfrm>
        </p:spPr>
        <p:txBody>
          <a:bodyPr/>
          <a:lstStyle/>
          <a:p>
            <a:r>
              <a:rPr lang="en-US" dirty="0" smtClean="0"/>
              <a:t>Find the most eligible sales rep that can be placed in the vacant territories</a:t>
            </a:r>
          </a:p>
          <a:p>
            <a:r>
              <a:rPr lang="en-US" dirty="0" smtClean="0"/>
              <a:t>Decide if a sales professional who has opted in to the program can be let go based on availability of replacements</a:t>
            </a:r>
          </a:p>
          <a:p>
            <a:r>
              <a:rPr lang="en-US" dirty="0" smtClean="0"/>
              <a:t>Maximize performance rating at a national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Two sets of business rules were applied</a:t>
            </a:r>
          </a:p>
          <a:p>
            <a:pPr lvl="1"/>
            <a:r>
              <a:rPr lang="en-US" dirty="0" smtClean="0"/>
              <a:t>Eligibility rules which decide whether a rep is eligible for a territory or not</a:t>
            </a:r>
          </a:p>
          <a:p>
            <a:pPr lvl="1"/>
            <a:r>
              <a:rPr lang="en-US" dirty="0" smtClean="0"/>
              <a:t>Priority rules which decide the most eligible rep for a territory</a:t>
            </a:r>
          </a:p>
          <a:p>
            <a:r>
              <a:rPr lang="en-US" dirty="0" smtClean="0"/>
              <a:t>Every sales rep was mapped to every territory and the business rules parameters for every rep territory combination were calculated or obtained as the case maybe</a:t>
            </a:r>
          </a:p>
          <a:p>
            <a:r>
              <a:rPr lang="en-US" dirty="0" smtClean="0"/>
              <a:t>Eligibility rules were applied and rep territory combinations that were infeasible were ignored</a:t>
            </a:r>
          </a:p>
          <a:p>
            <a:r>
              <a:rPr lang="en-US" dirty="0" smtClean="0"/>
              <a:t>Priority rules were applied and the rep territory combinations were ranked in the order of preference</a:t>
            </a:r>
          </a:p>
          <a:p>
            <a:r>
              <a:rPr lang="en-US" dirty="0" smtClean="0"/>
              <a:t>This rank was used as the cost element for the assignment matrix of reps vs. territories</a:t>
            </a:r>
          </a:p>
          <a:p>
            <a:r>
              <a:rPr lang="en-US" dirty="0" smtClean="0"/>
              <a:t>This matrix was solved using the Hungarian Algorithm to get a one to one mapping of reps to territories</a:t>
            </a:r>
          </a:p>
        </p:txBody>
      </p:sp>
      <p:sp>
        <p:nvSpPr>
          <p:cNvPr id="7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9287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Placement framework(1/2</a:t>
            </a: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)</a:t>
            </a:r>
            <a:endParaRPr lang="en-US" sz="1100" b="1" i="1" dirty="0">
              <a:solidFill>
                <a:srgbClr val="969696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Mu Sigma developed a single placement framework capable of addressing all the placement needs of a pharmaceutical client</a:t>
            </a:r>
            <a:endParaRPr lang="en-US" kern="0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35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Applying the eligibility rules and priority rules helps us identify the feasible rep territory combinations and rank them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Hungarian algorithm gives the most optimum allocation of rep to territory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cost of assignment in the above situation is 10 which is the minimum among all possible combinations and hence is chosen as the solution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severance requests of all 205 Sales reps and 16 District sales managers who opted in were accepted</a:t>
            </a:r>
          </a:p>
          <a:p>
            <a:r>
              <a:rPr lang="en-US" dirty="0" smtClean="0"/>
              <a:t>261 Sales reps and 34 District sales managers who could not be placed were let go</a:t>
            </a:r>
          </a:p>
          <a:p>
            <a:r>
              <a:rPr lang="en-US" dirty="0" smtClean="0"/>
              <a:t>225 Vacant territories were filled and the average PRW for these territories was 3.3 on a scale of 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scalable nature of the placement framework ensured that placements for all 7 sales teams could be executed in a single run</a:t>
            </a:r>
          </a:p>
          <a:p>
            <a:r>
              <a:rPr lang="en-US" dirty="0" smtClean="0"/>
              <a:t>The diagnostics module provided recommendations in terms of tweaking the business rules to enable more placements </a:t>
            </a:r>
          </a:p>
          <a:p>
            <a:r>
              <a:rPr lang="en-US" dirty="0" smtClean="0"/>
              <a:t>Alternative solutions were suggested, giving the management more flexibility in decision making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14" name="Picture 16" descr="ANd9GcQKEodVOiQg8ewAZEHMBAct8g6NkW6Eaf47Uurc-pixo1OVEY_ZX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2555" y="2939422"/>
            <a:ext cx="922325" cy="746146"/>
          </a:xfrm>
          <a:prstGeom prst="rect">
            <a:avLst/>
          </a:prstGeom>
          <a:solidFill>
            <a:srgbClr val="808080"/>
          </a:solidFill>
        </p:spPr>
      </p:pic>
      <p:pic>
        <p:nvPicPr>
          <p:cNvPr id="15" name="Picture 17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768" y="3188410"/>
            <a:ext cx="350218" cy="341540"/>
          </a:xfrm>
          <a:prstGeom prst="rect">
            <a:avLst/>
          </a:prstGeom>
          <a:noFill/>
        </p:spPr>
      </p:pic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7112945" y="3374333"/>
            <a:ext cx="794822" cy="2178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 flipV="1">
            <a:off x="8595786" y="3073745"/>
            <a:ext cx="1048999" cy="342359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18" name="Line 28"/>
          <p:cNvSpPr>
            <a:spLocks noChangeShapeType="1"/>
          </p:cNvSpPr>
          <p:nvPr/>
        </p:nvSpPr>
        <p:spPr bwMode="auto">
          <a:xfrm flipH="1">
            <a:off x="8277856" y="3484085"/>
            <a:ext cx="1366928" cy="14906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pic>
        <p:nvPicPr>
          <p:cNvPr id="19" name="Picture 29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5808" y="2397217"/>
            <a:ext cx="349390" cy="341540"/>
          </a:xfrm>
          <a:prstGeom prst="rect">
            <a:avLst/>
          </a:prstGeom>
          <a:noFill/>
        </p:spPr>
      </p:pic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6961846" y="2559628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8000"/>
                </a:solidFill>
                <a:latin typeface="Arial" charset="0"/>
                <a:cs typeface="Arial" charset="0"/>
              </a:rPr>
              <a:t>R4</a:t>
            </a:r>
          </a:p>
        </p:txBody>
      </p:sp>
      <p:sp>
        <p:nvSpPr>
          <p:cNvPr id="21" name="Text Box 37"/>
          <p:cNvSpPr txBox="1">
            <a:spLocks noChangeArrowheads="1"/>
          </p:cNvSpPr>
          <p:nvPr/>
        </p:nvSpPr>
        <p:spPr bwMode="auto">
          <a:xfrm>
            <a:off x="7335662" y="3188410"/>
            <a:ext cx="3179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7209401" y="2769062"/>
            <a:ext cx="698781" cy="715023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7240862" y="2738758"/>
            <a:ext cx="603568" cy="31041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 flipH="1">
            <a:off x="8576329" y="2676510"/>
            <a:ext cx="444604" cy="655233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25" name="Line 32"/>
          <p:cNvSpPr>
            <a:spLocks noChangeShapeType="1"/>
          </p:cNvSpPr>
          <p:nvPr/>
        </p:nvSpPr>
        <p:spPr bwMode="auto">
          <a:xfrm flipH="1">
            <a:off x="8448826" y="2669958"/>
            <a:ext cx="572106" cy="403787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pic>
        <p:nvPicPr>
          <p:cNvPr id="26" name="Picture 17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736" y="2519663"/>
            <a:ext cx="350218" cy="341540"/>
          </a:xfrm>
          <a:prstGeom prst="rect">
            <a:avLst/>
          </a:prstGeom>
          <a:noFill/>
        </p:spPr>
      </p:pic>
      <p:sp>
        <p:nvSpPr>
          <p:cNvPr id="29" name="Line 18"/>
          <p:cNvSpPr>
            <a:spLocks noChangeShapeType="1"/>
          </p:cNvSpPr>
          <p:nvPr/>
        </p:nvSpPr>
        <p:spPr bwMode="auto">
          <a:xfrm flipV="1">
            <a:off x="7144821" y="3032792"/>
            <a:ext cx="763360" cy="31123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31" name="Text Box 35"/>
          <p:cNvSpPr txBox="1">
            <a:spLocks noChangeArrowheads="1"/>
          </p:cNvSpPr>
          <p:nvPr/>
        </p:nvSpPr>
        <p:spPr bwMode="auto">
          <a:xfrm>
            <a:off x="9150504" y="2507451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FF">
                    <a:lumMod val="50000"/>
                  </a:srgbClr>
                </a:solidFill>
                <a:latin typeface="Arial" charset="0"/>
                <a:cs typeface="Arial" charset="0"/>
              </a:rPr>
              <a:t>R2</a:t>
            </a:r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6650541" y="3243527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Arial" charset="0"/>
              </a:rPr>
              <a:t>R1</a:t>
            </a:r>
          </a:p>
        </p:txBody>
      </p: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9644784" y="3330587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FF0000"/>
                </a:solidFill>
                <a:latin typeface="Arial" charset="0"/>
                <a:cs typeface="Arial" charset="0"/>
              </a:rPr>
              <a:t>R3</a:t>
            </a:r>
          </a:p>
        </p:txBody>
      </p:sp>
      <p:sp>
        <p:nvSpPr>
          <p:cNvPr id="35" name="Line 30"/>
          <p:cNvSpPr>
            <a:spLocks noChangeShapeType="1"/>
          </p:cNvSpPr>
          <p:nvPr/>
        </p:nvSpPr>
        <p:spPr bwMode="auto">
          <a:xfrm flipH="1">
            <a:off x="8041154" y="2669958"/>
            <a:ext cx="999235" cy="518453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pic>
        <p:nvPicPr>
          <p:cNvPr id="36" name="Picture 29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89674" y="3268340"/>
            <a:ext cx="349390" cy="34154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7408035" y="313753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44821" y="289115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40862" y="341610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08035" y="2629547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71665" y="2599593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908781" y="27875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45567" y="278756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93591" y="3057605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44201" y="3344028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7</a:t>
            </a:r>
          </a:p>
        </p:txBody>
      </p:sp>
      <p:pic>
        <p:nvPicPr>
          <p:cNvPr id="46" name="Picture 16" descr="ANd9GcQKEodVOiQg8ewAZEHMBAct8g6NkW6Eaf47Uurc-pixo1OVEY_ZX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6684" y="4813221"/>
            <a:ext cx="922325" cy="746146"/>
          </a:xfrm>
          <a:prstGeom prst="rect">
            <a:avLst/>
          </a:prstGeom>
          <a:solidFill>
            <a:srgbClr val="808080"/>
          </a:solidFill>
        </p:spPr>
      </p:pic>
      <p:pic>
        <p:nvPicPr>
          <p:cNvPr id="47" name="Picture 17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2897" y="5062209"/>
            <a:ext cx="350218" cy="341540"/>
          </a:xfrm>
          <a:prstGeom prst="rect">
            <a:avLst/>
          </a:prstGeom>
          <a:noFill/>
        </p:spPr>
      </p:pic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7177074" y="5248132"/>
            <a:ext cx="794822" cy="21786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 flipH="1" flipV="1">
            <a:off x="8659915" y="4947544"/>
            <a:ext cx="1048999" cy="342359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>
            <a:off x="7025975" y="4433427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8000"/>
                </a:solidFill>
                <a:latin typeface="Arial" charset="0"/>
                <a:cs typeface="Arial" charset="0"/>
              </a:rPr>
              <a:t>R4</a:t>
            </a:r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7399791" y="5062209"/>
            <a:ext cx="3179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55" name="Line 24"/>
          <p:cNvSpPr>
            <a:spLocks noChangeShapeType="1"/>
          </p:cNvSpPr>
          <p:nvPr/>
        </p:nvSpPr>
        <p:spPr bwMode="auto">
          <a:xfrm>
            <a:off x="7304991" y="4612557"/>
            <a:ext cx="603568" cy="310417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cs typeface="Arial"/>
            </a:endParaRPr>
          </a:p>
        </p:txBody>
      </p:sp>
      <p:pic>
        <p:nvPicPr>
          <p:cNvPr id="58" name="Picture 17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0865" y="4393462"/>
            <a:ext cx="350218" cy="341540"/>
          </a:xfrm>
          <a:prstGeom prst="rect">
            <a:avLst/>
          </a:prstGeom>
          <a:noFill/>
        </p:spPr>
      </p:pic>
      <p:sp>
        <p:nvSpPr>
          <p:cNvPr id="61" name="Text Box 35"/>
          <p:cNvSpPr txBox="1">
            <a:spLocks noChangeArrowheads="1"/>
          </p:cNvSpPr>
          <p:nvPr/>
        </p:nvSpPr>
        <p:spPr bwMode="auto">
          <a:xfrm>
            <a:off x="6714670" y="5117326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Arial" charset="0"/>
              </a:rPr>
              <a:t>R1</a:t>
            </a:r>
          </a:p>
        </p:txBody>
      </p:sp>
      <p:sp>
        <p:nvSpPr>
          <p:cNvPr id="62" name="Text Box 35"/>
          <p:cNvSpPr txBox="1">
            <a:spLocks noChangeArrowheads="1"/>
          </p:cNvSpPr>
          <p:nvPr/>
        </p:nvSpPr>
        <p:spPr bwMode="auto">
          <a:xfrm>
            <a:off x="9708913" y="5204386"/>
            <a:ext cx="49428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FF0000"/>
                </a:solidFill>
                <a:latin typeface="Arial" charset="0"/>
                <a:cs typeface="Arial" charset="0"/>
              </a:rPr>
              <a:t>R3</a:t>
            </a:r>
          </a:p>
        </p:txBody>
      </p:sp>
      <p:pic>
        <p:nvPicPr>
          <p:cNvPr id="64" name="Picture 29" descr="man_person_mens_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53803" y="5142139"/>
            <a:ext cx="349390" cy="341540"/>
          </a:xfrm>
          <a:prstGeom prst="rect">
            <a:avLst/>
          </a:prstGeom>
          <a:noFill/>
        </p:spPr>
      </p:pic>
      <p:sp>
        <p:nvSpPr>
          <p:cNvPr id="67" name="TextBox 66"/>
          <p:cNvSpPr txBox="1"/>
          <p:nvPr/>
        </p:nvSpPr>
        <p:spPr>
          <a:xfrm>
            <a:off x="7304991" y="5289902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3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472164" y="4503346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257720" y="4931404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6</a:t>
            </a:r>
          </a:p>
        </p:txBody>
      </p:sp>
      <p:sp>
        <p:nvSpPr>
          <p:cNvPr id="50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928733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b="1" i="1" dirty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Placement </a:t>
            </a:r>
            <a:r>
              <a:rPr lang="en-US" sz="1100" b="1" i="1" dirty="0" smtClean="0">
                <a:solidFill>
                  <a:srgbClr val="969696"/>
                </a:solidFill>
                <a:latin typeface="Arial" charset="0"/>
                <a:cs typeface="Times New Roman" pitchFamily="18" charset="0"/>
              </a:rPr>
              <a:t>framework(2/2)</a:t>
            </a:r>
            <a:endParaRPr lang="en-US" sz="1100" b="1" i="1" dirty="0">
              <a:solidFill>
                <a:srgbClr val="969696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6944" y="328856"/>
            <a:ext cx="11392033" cy="8382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placement process was designed to be modular, flexible and scalable to handle different types of placement scenarios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5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92" y="216616"/>
            <a:ext cx="11062315" cy="8382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Mu Sigma helped a leading </a:t>
            </a:r>
            <a:r>
              <a:rPr lang="en-US" dirty="0" smtClean="0">
                <a:solidFill>
                  <a:srgbClr val="000000"/>
                </a:solidFill>
              </a:rPr>
              <a:t>pharmaceutical company to address the gap in sales force execution to ensure early adoption of a launched drug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client is a leading global pharmaceutical company with </a:t>
            </a:r>
            <a:r>
              <a:rPr lang="en-US" dirty="0" smtClean="0">
                <a:solidFill>
                  <a:srgbClr val="000000"/>
                </a:solidFill>
              </a:rPr>
              <a:t>a new drug launched into the market</a:t>
            </a:r>
          </a:p>
          <a:p>
            <a:r>
              <a:rPr lang="en-US" dirty="0" smtClean="0"/>
              <a:t>The </a:t>
            </a:r>
            <a:r>
              <a:rPr lang="en-US" dirty="0"/>
              <a:t>newly launched drug </a:t>
            </a:r>
            <a:r>
              <a:rPr lang="en-US" dirty="0" smtClean="0"/>
              <a:t>belongs to the </a:t>
            </a:r>
            <a:r>
              <a:rPr lang="en-US" dirty="0"/>
              <a:t>long acting insulin market which is supposed to cannibalize the existing blockbuster drug which recently lost its </a:t>
            </a:r>
            <a:r>
              <a:rPr lang="en-US" dirty="0" smtClean="0"/>
              <a:t>patent</a:t>
            </a:r>
          </a:p>
          <a:p>
            <a:r>
              <a:rPr lang="en-US" dirty="0" smtClean="0"/>
              <a:t>Sales team needed to understand the factors influencing early adopters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Provide </a:t>
            </a:r>
            <a:r>
              <a:rPr lang="en-US" dirty="0"/>
              <a:t>directional input to the sales </a:t>
            </a:r>
            <a:r>
              <a:rPr lang="en-US" dirty="0" smtClean="0"/>
              <a:t>leadership with the various factors that is making physicians prescribe the newly launched drug </a:t>
            </a:r>
          </a:p>
          <a:p>
            <a:r>
              <a:rPr lang="en-US" dirty="0" smtClean="0"/>
              <a:t>Provide an understanding of how these factors are affected by various levels of the standard execution levers in the control of the sales team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553200" y="1981200"/>
            <a:ext cx="3838576" cy="6096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Geo categorization: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Areas were categorized into High,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Medium, Low and Bottom performers based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on the overall </a:t>
            </a:r>
            <a:r>
              <a:rPr lang="en-US" sz="1200" dirty="0" err="1">
                <a:solidFill>
                  <a:srgbClr val="000000"/>
                </a:solidFill>
                <a:latin typeface="Arial"/>
              </a:rPr>
              <a:t>TRx</a:t>
            </a:r>
            <a:endParaRPr lang="en-US" sz="12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Isosceles Triangle 8"/>
          <p:cNvSpPr/>
          <p:nvPr/>
        </p:nvSpPr>
        <p:spPr bwMode="auto">
          <a:xfrm rot="10800000">
            <a:off x="7672388" y="2667000"/>
            <a:ext cx="1600200" cy="152400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53200" y="2882900"/>
            <a:ext cx="3838576" cy="6096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Execution benchmarking: 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Benchmark was identified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after removing extremely high or low executing areas</a:t>
            </a:r>
          </a:p>
        </p:txBody>
      </p:sp>
      <p:sp>
        <p:nvSpPr>
          <p:cNvPr id="11" name="Isosceles Triangle 10"/>
          <p:cNvSpPr/>
          <p:nvPr/>
        </p:nvSpPr>
        <p:spPr bwMode="auto">
          <a:xfrm rot="10800000">
            <a:off x="7672388" y="3568700"/>
            <a:ext cx="1600200" cy="152400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41752" y="3778250"/>
            <a:ext cx="3838576" cy="6096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Gap Analysis: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Areas were categorized into High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or Low execution based on the deviation of from the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benchmark</a:t>
            </a:r>
          </a:p>
        </p:txBody>
      </p:sp>
      <p:sp>
        <p:nvSpPr>
          <p:cNvPr id="13" name="Isosceles Triangle 12"/>
          <p:cNvSpPr/>
          <p:nvPr/>
        </p:nvSpPr>
        <p:spPr bwMode="auto">
          <a:xfrm rot="10800000">
            <a:off x="7660940" y="4464050"/>
            <a:ext cx="1600200" cy="152400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 rot="10800000">
            <a:off x="7660940" y="5359400"/>
            <a:ext cx="1600200" cy="152400"/>
          </a:xfrm>
          <a:prstGeom prst="triangle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indent="-234950" fontAlgn="base">
              <a:spcBef>
                <a:spcPct val="10000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1600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53200" y="4672884"/>
            <a:ext cx="3838576" cy="6096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Execution indexing: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Derived execution flag was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created by combination of all the execution flags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541751" y="5562600"/>
            <a:ext cx="3838576" cy="6096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b="1" dirty="0">
                <a:solidFill>
                  <a:srgbClr val="000000"/>
                </a:solidFill>
                <a:latin typeface="Arial"/>
              </a:rPr>
              <a:t>Recommendations:</a:t>
            </a:r>
            <a:r>
              <a:rPr lang="en-US" sz="1200" dirty="0">
                <a:solidFill>
                  <a:srgbClr val="000000"/>
                </a:solidFill>
                <a:latin typeface="Arial"/>
              </a:rPr>
              <a:t> Recommendations to bridge the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200" dirty="0">
                <a:solidFill>
                  <a:srgbClr val="000000"/>
                </a:solidFill>
                <a:latin typeface="Arial"/>
              </a:rPr>
              <a:t>gap in execution</a:t>
            </a:r>
          </a:p>
        </p:txBody>
      </p:sp>
      <p:sp>
        <p:nvSpPr>
          <p:cNvPr id="16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81359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influencing early adopters (1/2)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65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Performance in each area was influenced by the levels of execution in terms of detailing, sampling, flex funds and </a:t>
            </a:r>
            <a:r>
              <a:rPr lang="en-US" dirty="0" smtClean="0"/>
              <a:t>speaker programs</a:t>
            </a:r>
          </a:p>
          <a:p>
            <a:r>
              <a:rPr lang="en-US" dirty="0" smtClean="0"/>
              <a:t>Areas are flagged based on their performance into categories such as:</a:t>
            </a:r>
          </a:p>
          <a:p>
            <a:pPr lvl="1"/>
            <a:r>
              <a:rPr lang="en-US" dirty="0" smtClean="0"/>
              <a:t>HHHH</a:t>
            </a:r>
          </a:p>
          <a:p>
            <a:pPr lvl="1"/>
            <a:r>
              <a:rPr lang="en-US" dirty="0" smtClean="0"/>
              <a:t>HHLL</a:t>
            </a:r>
          </a:p>
          <a:p>
            <a:pPr lvl="1"/>
            <a:r>
              <a:rPr lang="en-US" dirty="0" smtClean="0"/>
              <a:t>LLLL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sales team has a clear understanding of how to close the gap in execution between different areas</a:t>
            </a:r>
          </a:p>
          <a:p>
            <a:r>
              <a:rPr lang="en-US" dirty="0" smtClean="0"/>
              <a:t>The sales team is able to control the execution levers better to achieve higher performance in each area based on the category assigned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70" y="1812952"/>
            <a:ext cx="4260850" cy="2422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23" y="4235531"/>
            <a:ext cx="3579811" cy="208730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The company is able to identify the relevant execution gaps in each area and create a plan of action</a:t>
            </a:r>
            <a:endParaRPr lang="en-US" kern="0" dirty="0" smtClean="0"/>
          </a:p>
        </p:txBody>
      </p:sp>
      <p:sp>
        <p:nvSpPr>
          <p:cNvPr id="9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2813591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influencing early adopters (2/2)</a:t>
            </a:r>
            <a:endParaRPr lang="en-US" sz="1100" b="1" i="1" dirty="0">
              <a:solidFill>
                <a:srgbClr val="77777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4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9" y="261802"/>
            <a:ext cx="11281144" cy="838200"/>
          </a:xfrm>
        </p:spPr>
        <p:txBody>
          <a:bodyPr/>
          <a:lstStyle/>
          <a:p>
            <a:r>
              <a:rPr lang="en-US" dirty="0" smtClean="0"/>
              <a:t>A large Medical Devices manufacturer wanted to identify the target customer for its new product in the pain management landscape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blackWhite">
          <a:xfrm>
            <a:off x="1525589" y="1467287"/>
            <a:ext cx="4506309" cy="315913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b="1" dirty="0">
                <a:solidFill>
                  <a:srgbClr val="FFFFFF"/>
                </a:solidFill>
                <a:cs typeface="Times New Roman" pitchFamily="18" charset="0"/>
              </a:rPr>
              <a:t>Situation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blackWhite">
          <a:xfrm>
            <a:off x="1525589" y="1773674"/>
            <a:ext cx="4506309" cy="21887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91440"/>
          <a:lstStyle/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Client is one of the largest medical device manufacturers in USA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Client wanted to launch a new product in the pain management area of care 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The product is a connection system designed to help minimize the risk of medication administration errors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The target audience for the product  are anesthesiologists, CRNAs and Infusion Nurses</a:t>
            </a: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blackWhite">
          <a:xfrm rot="5400000">
            <a:off x="5420301" y="3271047"/>
            <a:ext cx="1952626" cy="446088"/>
          </a:xfrm>
          <a:prstGeom prst="triangle">
            <a:avLst>
              <a:gd name="adj" fmla="val 50000"/>
            </a:avLst>
          </a:prstGeom>
          <a:solidFill>
            <a:srgbClr val="016666"/>
          </a:solidFill>
          <a:ln w="12700">
            <a:noFill/>
            <a:miter lim="800000"/>
            <a:headEnd/>
            <a:tailEnd/>
          </a:ln>
          <a:effectLst/>
        </p:spPr>
        <p:txBody>
          <a:bodyPr rot="10800000" vert="eaVert" wrap="none" anchor="ctr"/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2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blackWhite">
          <a:xfrm>
            <a:off x="1536702" y="4124496"/>
            <a:ext cx="4506309" cy="346749"/>
          </a:xfrm>
          <a:prstGeom prst="rect">
            <a:avLst/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b="1" dirty="0">
                <a:solidFill>
                  <a:srgbClr val="FFFFFF"/>
                </a:solidFill>
                <a:cs typeface="Times New Roman" pitchFamily="18" charset="0"/>
              </a:rPr>
              <a:t>Complications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blackWhite">
          <a:xfrm>
            <a:off x="1536702" y="4434058"/>
            <a:ext cx="4506309" cy="17762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91440"/>
          <a:lstStyle/>
          <a:p>
            <a:pPr marL="236538" indent="-23653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Customer behavior is a function of several attributes and factors, many of which are not currently captured</a:t>
            </a:r>
          </a:p>
          <a:p>
            <a:pPr marL="236538" indent="-23653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Arial" charset="0"/>
              </a:rPr>
              <a:t>Customers could exhibit different behaviors in adopting a new product – some are open to trying early, but others may want to wait for more evidence before trying the product</a:t>
            </a:r>
          </a:p>
          <a:p>
            <a:pPr marL="236538" indent="-236538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SzPct val="100000"/>
              <a:buFont typeface="Webdings" pitchFamily="18" charset="2"/>
              <a:buChar char="4"/>
              <a:defRPr/>
            </a:pPr>
            <a:endParaRPr lang="en-US" sz="12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blackWhite">
          <a:xfrm>
            <a:off x="6665913" y="2378594"/>
            <a:ext cx="3950208" cy="313807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400" b="1" dirty="0">
                <a:solidFill>
                  <a:srgbClr val="FFFFFF"/>
                </a:solidFill>
                <a:cs typeface="Times New Roman" pitchFamily="18" charset="0"/>
              </a:rPr>
              <a:t>Key Questions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blackWhite">
          <a:xfrm>
            <a:off x="6669088" y="2689750"/>
            <a:ext cx="3949700" cy="2377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tIns="91440"/>
          <a:lstStyle/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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Which customers/sites are the best targets for  new product based on their past purchase behavior of comparable products?</a:t>
            </a:r>
          </a:p>
          <a:p>
            <a:pPr marL="234950" indent="-23495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How do we develop a comprehensive profile of the client’s customers (“Customer traits”) to provide a better pulse of customer behavior?</a:t>
            </a:r>
          </a:p>
        </p:txBody>
      </p:sp>
      <p:sp>
        <p:nvSpPr>
          <p:cNvPr id="11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779654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cs typeface="Arial" panose="020B0604020202020204" pitchFamily="34" charset="0"/>
              </a:rPr>
              <a:t>Customer Profiling (1/3)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2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243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751" y="269384"/>
            <a:ext cx="11326225" cy="838200"/>
          </a:xfrm>
        </p:spPr>
        <p:txBody>
          <a:bodyPr/>
          <a:lstStyle/>
          <a:p>
            <a:r>
              <a:rPr lang="en-US" dirty="0" smtClean="0"/>
              <a:t>Mu Sigma used cluster analysis to identify target audience and the adoption drivers for each segment using CHAID Analysis</a:t>
            </a:r>
            <a:endParaRPr lang="en-US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1423988" y="1107584"/>
          <a:ext cx="9342728" cy="5369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779654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cs typeface="Arial" panose="020B0604020202020204" pitchFamily="34" charset="0"/>
              </a:rPr>
              <a:t>Customer Profiling </a:t>
            </a:r>
            <a:r>
              <a:rPr lang="en-US" sz="1100" b="1" i="1" dirty="0" smtClean="0">
                <a:solidFill>
                  <a:srgbClr val="777777"/>
                </a:solidFill>
                <a:cs typeface="Arial" panose="020B0604020202020204" pitchFamily="34" charset="0"/>
              </a:rPr>
              <a:t>(2/3</a:t>
            </a:r>
            <a:r>
              <a:rPr lang="en-US" sz="1100" b="1" i="1" dirty="0">
                <a:solidFill>
                  <a:srgbClr val="777777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7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90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1500188" y="1566646"/>
            <a:ext cx="4479926" cy="2751354"/>
          </a:xfrm>
          <a:prstGeom prst="roundRect">
            <a:avLst>
              <a:gd name="adj" fmla="val 3895"/>
            </a:avLst>
          </a:prstGeom>
          <a:noFill/>
          <a:ln w="9525">
            <a:solidFill>
              <a:srgbClr val="990000"/>
            </a:solidFill>
            <a:round/>
            <a:headEnd/>
            <a:tailEnd/>
          </a:ln>
        </p:spPr>
        <p:txBody>
          <a:bodyPr lIns="0" tIns="137160" rIns="0" bIns="0"/>
          <a:lstStyle/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The target list provided by the customer was segmented into 4 tiers and the best hospitals to target identified</a:t>
            </a:r>
          </a:p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The maximum potential across each hospital was calculated and found to be $ 60 Mil. at the end of 4 years, taking all hospitals into account.</a:t>
            </a:r>
          </a:p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A customer traits database was prepared using which, if the client keyed in a few traits of the hospital, it will give the client the tier in which the customer belongs to. </a:t>
            </a: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1715654" y="1435216"/>
            <a:ext cx="3070859" cy="274320"/>
          </a:xfrm>
          <a:prstGeom prst="flowChartAlternateProcess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122238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cs typeface="Times New Roman" pitchFamily="18" charset="0"/>
              </a:rPr>
              <a:t>Outcomes / Findings / Results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08275" y="1541246"/>
            <a:ext cx="4574026" cy="2764054"/>
          </a:xfrm>
          <a:prstGeom prst="roundRect">
            <a:avLst>
              <a:gd name="adj" fmla="val 3660"/>
            </a:avLst>
          </a:prstGeom>
          <a:noFill/>
          <a:ln w="9525">
            <a:solidFill>
              <a:srgbClr val="990000"/>
            </a:solidFill>
            <a:round/>
            <a:headEnd/>
            <a:tailEnd/>
          </a:ln>
        </p:spPr>
        <p:txBody>
          <a:bodyPr lIns="0" tIns="137160" rIns="0" bIns="0"/>
          <a:lstStyle/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defRPr/>
            </a:pPr>
            <a:endParaRPr lang="en-US" sz="11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6517841" y="1409816"/>
            <a:ext cx="3070859" cy="274320"/>
          </a:xfrm>
          <a:prstGeom prst="flowChartAlternateProcess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122238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cs typeface="Times New Roman" pitchFamily="18" charset="0"/>
              </a:rPr>
              <a:t>Snap Shots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512889" y="4800600"/>
            <a:ext cx="9270999" cy="1333500"/>
          </a:xfrm>
          <a:prstGeom prst="roundRect">
            <a:avLst>
              <a:gd name="adj" fmla="val 6665"/>
            </a:avLst>
          </a:prstGeom>
          <a:noFill/>
          <a:ln w="9525">
            <a:solidFill>
              <a:srgbClr val="990000"/>
            </a:solidFill>
            <a:round/>
            <a:headEnd/>
            <a:tailEnd/>
          </a:ln>
        </p:spPr>
        <p:txBody>
          <a:bodyPr lIns="0" tIns="137160" rIns="0" bIns="0"/>
          <a:lstStyle/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A dynamic tool which takes a host of customer traits like number of beds, etc. as its input was built for calculating any Hospital’s tier. This enables the client to decide whether to target a hospital at a moment’s notice</a:t>
            </a:r>
          </a:p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Exhaustive secondary research, which was commended by the client, was required to finish the project as Mu Sigma had no prior experience in Medical Devices</a:t>
            </a:r>
          </a:p>
          <a:p>
            <a:pPr marL="228600" indent="-228600" eaLnBrk="0" fontAlgn="base" hangingPunct="0">
              <a:spcBef>
                <a:spcPts val="200"/>
              </a:spcBef>
              <a:spcAft>
                <a:spcPts val="200"/>
              </a:spcAft>
              <a:buClr>
                <a:srgbClr val="003399"/>
              </a:buClr>
              <a:buFont typeface="Webdings" pitchFamily="18" charset="2"/>
              <a:buChar char="4"/>
              <a:defRPr/>
            </a:pPr>
            <a:r>
              <a:rPr lang="en-US" sz="1200" dirty="0">
                <a:solidFill>
                  <a:srgbClr val="000000"/>
                </a:solidFill>
                <a:cs typeface="Times New Roman" pitchFamily="18" charset="0"/>
              </a:rPr>
              <a:t>The project was completed well before the agreed upon time to the client’s satisfaction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1693867" y="4622916"/>
            <a:ext cx="3070859" cy="274320"/>
          </a:xfrm>
          <a:prstGeom prst="flowChartAlternateProcess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marL="122238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400" b="1" dirty="0">
                <a:solidFill>
                  <a:srgbClr val="FFFFFF"/>
                </a:solidFill>
                <a:cs typeface="Times New Roman" pitchFamily="18" charset="0"/>
              </a:rPr>
              <a:t>Mu Sigma Value Addition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4628" y="1951418"/>
            <a:ext cx="4479893" cy="2079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6244622" y="1725769"/>
            <a:ext cx="3309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r>
              <a:rPr lang="en-US" sz="1100" dirty="0">
                <a:solidFill>
                  <a:srgbClr val="000000"/>
                </a:solidFill>
                <a:cs typeface="Times New Roman" pitchFamily="18" charset="0"/>
              </a:rPr>
              <a:t>Customer Traits Tool</a:t>
            </a:r>
          </a:p>
        </p:txBody>
      </p:sp>
      <p:sp>
        <p:nvSpPr>
          <p:cNvPr id="1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779654" cy="2446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cs typeface="Arial" panose="020B0604020202020204" pitchFamily="34" charset="0"/>
              </a:rPr>
              <a:t>Customer Profiling </a:t>
            </a:r>
            <a:r>
              <a:rPr lang="en-US" sz="1100" b="1" i="1" dirty="0" smtClean="0">
                <a:solidFill>
                  <a:srgbClr val="777777"/>
                </a:solidFill>
                <a:cs typeface="Arial" panose="020B0604020202020204" pitchFamily="34" charset="0"/>
              </a:rPr>
              <a:t>(3/3</a:t>
            </a:r>
            <a:r>
              <a:rPr lang="en-US" sz="1100" b="1" i="1" dirty="0">
                <a:solidFill>
                  <a:srgbClr val="777777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Mu Sigma helped the clients decide whether to target a hospital at a moment’s notice for its new product launch</a:t>
            </a:r>
            <a:endParaRPr lang="en-US" kern="0" dirty="0" smtClean="0"/>
          </a:p>
        </p:txBody>
      </p:sp>
      <p:sp>
        <p:nvSpPr>
          <p:cNvPr id="18" name="Rectangle 17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78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522414" y="1267968"/>
            <a:ext cx="5057775" cy="256032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6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Background</a:t>
            </a:r>
          </a:p>
        </p:txBody>
      </p:sp>
      <p:sp>
        <p:nvSpPr>
          <p:cNvPr id="73732" name="Rectangle 5"/>
          <p:cNvSpPr>
            <a:spLocks noChangeArrowheads="1"/>
          </p:cNvSpPr>
          <p:nvPr/>
        </p:nvSpPr>
        <p:spPr bwMode="auto">
          <a:xfrm>
            <a:off x="6750052" y="1219200"/>
            <a:ext cx="3883025" cy="252412"/>
          </a:xfrm>
          <a:prstGeom prst="rect">
            <a:avLst/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6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Challenges</a:t>
            </a:r>
          </a:p>
        </p:txBody>
      </p:sp>
      <p:sp>
        <p:nvSpPr>
          <p:cNvPr id="73733" name="Rectangle 6"/>
          <p:cNvSpPr>
            <a:spLocks noChangeArrowheads="1"/>
          </p:cNvSpPr>
          <p:nvPr/>
        </p:nvSpPr>
        <p:spPr bwMode="auto">
          <a:xfrm>
            <a:off x="6750051" y="1463674"/>
            <a:ext cx="3884612" cy="154781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procedure that the adjuvant is used is very common that it is often not coded; the effect of under-coding had to be addressed</a:t>
            </a:r>
          </a:p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Since the adjuvant therapy under study is a radically new therapy that seeks to replace a well-entrenched procedure, the accessible market is not well defined.</a:t>
            </a:r>
          </a:p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Since no further primary research was commissioned, secondary research had to be relied upon </a:t>
            </a:r>
          </a:p>
          <a:p>
            <a:pPr marL="234950" indent="-23495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</a:pPr>
            <a:endParaRPr lang="en-US" sz="11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73752" name="Rectangle 7"/>
          <p:cNvSpPr>
            <a:spLocks noChangeArrowheads="1"/>
          </p:cNvSpPr>
          <p:nvPr/>
        </p:nvSpPr>
        <p:spPr bwMode="auto">
          <a:xfrm>
            <a:off x="1517652" y="3131693"/>
            <a:ext cx="5064125" cy="256032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6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Approach</a:t>
            </a:r>
          </a:p>
        </p:txBody>
      </p:sp>
      <p:sp>
        <p:nvSpPr>
          <p:cNvPr id="73753" name="Rectangle 8"/>
          <p:cNvSpPr>
            <a:spLocks noChangeArrowheads="1"/>
          </p:cNvSpPr>
          <p:nvPr/>
        </p:nvSpPr>
        <p:spPr bwMode="auto">
          <a:xfrm>
            <a:off x="1517652" y="3372978"/>
            <a:ext cx="5059119" cy="31008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234950" indent="-234950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</a:pPr>
            <a:endParaRPr lang="en-US" sz="12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583113" name="AutoShape 9"/>
          <p:cNvSpPr>
            <a:spLocks noChangeArrowheads="1"/>
          </p:cNvSpPr>
          <p:nvPr/>
        </p:nvSpPr>
        <p:spPr bwMode="auto">
          <a:xfrm>
            <a:off x="1826421" y="3485410"/>
            <a:ext cx="1287462" cy="5778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Identifying Segments</a:t>
            </a:r>
          </a:p>
        </p:txBody>
      </p:sp>
      <p:sp>
        <p:nvSpPr>
          <p:cNvPr id="1583114" name="AutoShape 10"/>
          <p:cNvSpPr>
            <a:spLocks noChangeArrowheads="1"/>
          </p:cNvSpPr>
          <p:nvPr/>
        </p:nvSpPr>
        <p:spPr bwMode="auto">
          <a:xfrm>
            <a:off x="1816101" y="4284663"/>
            <a:ext cx="1287462" cy="4873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Identifying data sources</a:t>
            </a:r>
          </a:p>
        </p:txBody>
      </p:sp>
      <p:sp>
        <p:nvSpPr>
          <p:cNvPr id="1583115" name="AutoShape 11"/>
          <p:cNvSpPr>
            <a:spLocks noChangeArrowheads="1"/>
          </p:cNvSpPr>
          <p:nvPr/>
        </p:nvSpPr>
        <p:spPr bwMode="auto">
          <a:xfrm>
            <a:off x="1787527" y="4983164"/>
            <a:ext cx="1304925" cy="5302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Developing Sizing Model</a:t>
            </a:r>
          </a:p>
        </p:txBody>
      </p:sp>
      <p:sp>
        <p:nvSpPr>
          <p:cNvPr id="1583116" name="AutoShape 12"/>
          <p:cNvSpPr>
            <a:spLocks noChangeArrowheads="1"/>
          </p:cNvSpPr>
          <p:nvPr/>
        </p:nvSpPr>
        <p:spPr bwMode="auto">
          <a:xfrm>
            <a:off x="1803401" y="5738814"/>
            <a:ext cx="1287462" cy="5095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200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Deriving market size estimates</a:t>
            </a:r>
          </a:p>
        </p:txBody>
      </p:sp>
      <p:sp>
        <p:nvSpPr>
          <p:cNvPr id="73739" name="Rectangle 13"/>
          <p:cNvSpPr>
            <a:spLocks noChangeArrowheads="1"/>
          </p:cNvSpPr>
          <p:nvPr/>
        </p:nvSpPr>
        <p:spPr bwMode="auto">
          <a:xfrm>
            <a:off x="3333752" y="3438526"/>
            <a:ext cx="2952992" cy="66992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 lIns="0" tIns="0" rIns="0" bIns="0" anchor="ctr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Potential segments were identified based on consultation with the client and on study of medical literature </a:t>
            </a:r>
          </a:p>
        </p:txBody>
      </p:sp>
      <p:cxnSp>
        <p:nvCxnSpPr>
          <p:cNvPr id="73740" name="AutoShape 17"/>
          <p:cNvCxnSpPr>
            <a:cxnSpLocks noChangeShapeType="1"/>
          </p:cNvCxnSpPr>
          <p:nvPr/>
        </p:nvCxnSpPr>
        <p:spPr bwMode="auto">
          <a:xfrm rot="16200000" flipH="1">
            <a:off x="2352677" y="4073526"/>
            <a:ext cx="225425" cy="95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1" name="AutoShape 18"/>
          <p:cNvCxnSpPr>
            <a:cxnSpLocks noChangeShapeType="1"/>
          </p:cNvCxnSpPr>
          <p:nvPr/>
        </p:nvCxnSpPr>
        <p:spPr bwMode="auto">
          <a:xfrm rot="5400000">
            <a:off x="2339183" y="4773560"/>
            <a:ext cx="238125" cy="47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3742" name="AutoShape 19"/>
          <p:cNvCxnSpPr>
            <a:cxnSpLocks noChangeShapeType="1"/>
            <a:stCxn id="1583115" idx="2"/>
          </p:cNvCxnSpPr>
          <p:nvPr/>
        </p:nvCxnSpPr>
        <p:spPr bwMode="auto">
          <a:xfrm rot="16200000" flipH="1">
            <a:off x="2341564" y="5611814"/>
            <a:ext cx="212725" cy="158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888273" name="Rectangle 27"/>
          <p:cNvSpPr>
            <a:spLocks noChangeArrowheads="1"/>
          </p:cNvSpPr>
          <p:nvPr/>
        </p:nvSpPr>
        <p:spPr bwMode="auto">
          <a:xfrm>
            <a:off x="6762751" y="3124200"/>
            <a:ext cx="3884612" cy="233338"/>
          </a:xfrm>
          <a:prstGeom prst="rect">
            <a:avLst/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6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Identified Data sources</a:t>
            </a:r>
          </a:p>
        </p:txBody>
      </p:sp>
      <p:sp>
        <p:nvSpPr>
          <p:cNvPr id="73744" name="Rectangle 28"/>
          <p:cNvSpPr>
            <a:spLocks noChangeArrowheads="1"/>
          </p:cNvSpPr>
          <p:nvPr/>
        </p:nvSpPr>
        <p:spPr bwMode="auto">
          <a:xfrm>
            <a:off x="6762751" y="3352800"/>
            <a:ext cx="3886200" cy="12532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National Hospital Ambulatory Medical Care Survey – ER (NHAMCS-ER)</a:t>
            </a:r>
          </a:p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National Inpatient Sample (NIS) of  Healthcare Cost and Utilization Project  (HCUP)</a:t>
            </a:r>
          </a:p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Minimum Data Set (MDS) of the Resident Assessment Instrument (RAI)</a:t>
            </a:r>
          </a:p>
        </p:txBody>
      </p:sp>
      <p:sp>
        <p:nvSpPr>
          <p:cNvPr id="73745" name="Rectangle 31"/>
          <p:cNvSpPr>
            <a:spLocks noChangeArrowheads="1"/>
          </p:cNvSpPr>
          <p:nvPr/>
        </p:nvSpPr>
        <p:spPr bwMode="auto">
          <a:xfrm>
            <a:off x="1522413" y="1524001"/>
            <a:ext cx="5056188" cy="14874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In order to make the go/no-go decision for each market segment, the client wanted to estimate the market potential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client conducted several primary research studies, identified data sources for sizing  and developed a sizing model. However, lacunae in the sizing model led the client to engage Mu Sigma to develop a more robust sizing model and assess market potential</a:t>
            </a:r>
          </a:p>
        </p:txBody>
      </p:sp>
      <p:sp>
        <p:nvSpPr>
          <p:cNvPr id="73746" name="Rectangle 13"/>
          <p:cNvSpPr>
            <a:spLocks noChangeArrowheads="1"/>
          </p:cNvSpPr>
          <p:nvPr/>
        </p:nvSpPr>
        <p:spPr bwMode="auto">
          <a:xfrm>
            <a:off x="3327402" y="4252914"/>
            <a:ext cx="2952992" cy="6699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</p:spPr>
        <p:txBody>
          <a:bodyPr lIns="0" tIns="0" rIns="0" bIns="0" anchor="ctr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Robust data sources for sizing the market potential were identified</a:t>
            </a:r>
          </a:p>
        </p:txBody>
      </p:sp>
      <p:sp>
        <p:nvSpPr>
          <p:cNvPr id="73747" name="Rectangle 13"/>
          <p:cNvSpPr>
            <a:spLocks noChangeArrowheads="1"/>
          </p:cNvSpPr>
          <p:nvPr/>
        </p:nvSpPr>
        <p:spPr bwMode="auto">
          <a:xfrm>
            <a:off x="3333752" y="5002214"/>
            <a:ext cx="2952992" cy="6699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</p:spPr>
        <p:txBody>
          <a:bodyPr lIns="0" tIns="0" rIns="0" bIns="0" anchor="ctr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Sizing model was developed for each of the identified segments based on the identified data sources</a:t>
            </a:r>
          </a:p>
        </p:txBody>
      </p:sp>
      <p:sp>
        <p:nvSpPr>
          <p:cNvPr id="73748" name="Rectangle 13"/>
          <p:cNvSpPr>
            <a:spLocks noChangeArrowheads="1"/>
          </p:cNvSpPr>
          <p:nvPr/>
        </p:nvSpPr>
        <p:spPr bwMode="auto">
          <a:xfrm>
            <a:off x="3333752" y="5730876"/>
            <a:ext cx="2952992" cy="66992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 type="none" w="lg" len="lg"/>
          </a:ln>
        </p:spPr>
        <p:txBody>
          <a:bodyPr lIns="0" tIns="0" rIns="0" bIns="0" anchor="ctr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Market size estimates were derived based on the sizing model </a:t>
            </a:r>
          </a:p>
        </p:txBody>
      </p:sp>
      <p:sp>
        <p:nvSpPr>
          <p:cNvPr id="1888279" name="Rectangle 27"/>
          <p:cNvSpPr>
            <a:spLocks noChangeArrowheads="1"/>
          </p:cNvSpPr>
          <p:nvPr/>
        </p:nvSpPr>
        <p:spPr bwMode="auto">
          <a:xfrm>
            <a:off x="6770689" y="4737101"/>
            <a:ext cx="3883025" cy="252413"/>
          </a:xfrm>
          <a:prstGeom prst="rect">
            <a:avLst/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234950" indent="-234950"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6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Outcome</a:t>
            </a:r>
          </a:p>
        </p:txBody>
      </p:sp>
      <p:sp>
        <p:nvSpPr>
          <p:cNvPr id="73750" name="Rectangle 28"/>
          <p:cNvSpPr>
            <a:spLocks noChangeArrowheads="1"/>
          </p:cNvSpPr>
          <p:nvPr/>
        </p:nvSpPr>
        <p:spPr bwMode="auto">
          <a:xfrm>
            <a:off x="6770689" y="4981576"/>
            <a:ext cx="3884613" cy="14922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45720" rIns="45720"/>
          <a:lstStyle/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Robust data sources and sizing framework along with a sanity check for each segment led to better estimates of market size</a:t>
            </a:r>
          </a:p>
          <a:p>
            <a:pPr marL="234950" indent="-234950" eaLnBrk="0" hangingPunct="0">
              <a:lnSpc>
                <a:spcPct val="90000"/>
              </a:lnSpc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sizing model developed was a significant improvement on the earlier model and was accepted  by the client; Mu Sigma’s estimates are now being used to inform launch decisions </a:t>
            </a:r>
          </a:p>
        </p:txBody>
      </p:sp>
      <p:sp>
        <p:nvSpPr>
          <p:cNvPr id="25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53173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assessment for Medical devices major(1/2)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cs typeface="Times New Roman" pitchFamily="18" charset="0"/>
              </a:rPr>
              <a:t>For a medical devices major, we assessed the market potential of to-be-launched adjuvant</a:t>
            </a:r>
            <a:endParaRPr lang="en-US" kern="0" dirty="0" smtClean="0"/>
          </a:p>
        </p:txBody>
      </p:sp>
      <p:sp>
        <p:nvSpPr>
          <p:cNvPr id="28" name="Rectangle 27"/>
          <p:cNvSpPr/>
          <p:nvPr/>
        </p:nvSpPr>
        <p:spPr bwMode="auto">
          <a:xfrm>
            <a:off x="10281057" y="6540681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2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9799" y="206574"/>
            <a:ext cx="11313042" cy="838200"/>
          </a:xfrm>
          <a:noFill/>
        </p:spPr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Mu Sigma provided a significant value-add in terms of robust data sources, better sizing framework and accurate estimates </a:t>
            </a:r>
          </a:p>
        </p:txBody>
      </p:sp>
      <p:sp>
        <p:nvSpPr>
          <p:cNvPr id="74755" name="Rectangle 9"/>
          <p:cNvSpPr>
            <a:spLocks noChangeArrowheads="1"/>
          </p:cNvSpPr>
          <p:nvPr/>
        </p:nvSpPr>
        <p:spPr bwMode="auto">
          <a:xfrm>
            <a:off x="1609727" y="2239942"/>
            <a:ext cx="3971925" cy="36563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Framework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Market is segmented by Site of Care / Specialty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Sizing uses an epidemiological approach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Potential market size for most segments determined without reference to factors impacting penetration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Data Sources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Secondary Research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Small sample sizes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Accuracy is compromised if projected to obtain national-level estimates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Concerns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Incomplete Market Definition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Accuracy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Estimates based on a single secondary research study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No validation / sanity check</a:t>
            </a:r>
          </a:p>
        </p:txBody>
      </p:sp>
      <p:sp>
        <p:nvSpPr>
          <p:cNvPr id="74756" name="Rectangle 5"/>
          <p:cNvSpPr>
            <a:spLocks noChangeArrowheads="1"/>
          </p:cNvSpPr>
          <p:nvPr/>
        </p:nvSpPr>
        <p:spPr bwMode="auto">
          <a:xfrm>
            <a:off x="6380162" y="2222480"/>
            <a:ext cx="4287838" cy="39149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Framework 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Market segmented by Site of Care with drivers for adoption used for further segmentation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Sizing based on hydration procedures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Factors that impact penetration are included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Data Sources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Secondary Data Sources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Medium to large sample sizes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Can be projected to obtain national-level estimates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Secondary Research to support data sources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endParaRPr lang="en-US" sz="1200" kern="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Benefits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Completeness (with validation) of market definition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Accuracy</a:t>
            </a:r>
          </a:p>
          <a:p>
            <a:pPr marL="234950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Robust data sources</a:t>
            </a:r>
          </a:p>
          <a:p>
            <a:pPr marL="234950" lvl="1" indent="-234950" eaLnBrk="0" hangingPunct="0">
              <a:spcBef>
                <a:spcPct val="20000"/>
              </a:spcBef>
              <a:buClr>
                <a:srgbClr val="000000"/>
              </a:buClr>
              <a:buFont typeface="Webdings" pitchFamily="18" charset="2"/>
              <a:buChar char="4"/>
              <a:defRPr/>
            </a:pPr>
            <a:r>
              <a:rPr lang="en-US" sz="1200" kern="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Alternate approaches identified for validation</a:t>
            </a:r>
          </a:p>
        </p:txBody>
      </p:sp>
      <p:sp>
        <p:nvSpPr>
          <p:cNvPr id="74757" name="AutoShape 3"/>
          <p:cNvSpPr>
            <a:spLocks noChangeArrowheads="1"/>
          </p:cNvSpPr>
          <p:nvPr/>
        </p:nvSpPr>
        <p:spPr bwMode="auto">
          <a:xfrm>
            <a:off x="5829302" y="2565400"/>
            <a:ext cx="554037" cy="27686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3"/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74758" name="Text Box 4"/>
          <p:cNvSpPr txBox="1">
            <a:spLocks noChangeArrowheads="1"/>
          </p:cNvSpPr>
          <p:nvPr/>
        </p:nvSpPr>
        <p:spPr bwMode="auto">
          <a:xfrm>
            <a:off x="7502183" y="1613356"/>
            <a:ext cx="2375587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After Mu Sigma’s Involvement</a:t>
            </a:r>
          </a:p>
        </p:txBody>
      </p:sp>
      <p:sp>
        <p:nvSpPr>
          <p:cNvPr id="74759" name="AutoShape 6"/>
          <p:cNvSpPr>
            <a:spLocks/>
          </p:cNvSpPr>
          <p:nvPr/>
        </p:nvSpPr>
        <p:spPr bwMode="auto">
          <a:xfrm rot="5400000" flipV="1">
            <a:off x="8314533" y="3971131"/>
            <a:ext cx="211137" cy="4191000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74760" name="AutoShape 7"/>
          <p:cNvSpPr>
            <a:spLocks/>
          </p:cNvSpPr>
          <p:nvPr/>
        </p:nvSpPr>
        <p:spPr bwMode="auto">
          <a:xfrm rot="5400000" flipH="1">
            <a:off x="8314533" y="67469"/>
            <a:ext cx="211137" cy="4191000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74761" name="Text Box 8"/>
          <p:cNvSpPr txBox="1">
            <a:spLocks noChangeArrowheads="1"/>
          </p:cNvSpPr>
          <p:nvPr/>
        </p:nvSpPr>
        <p:spPr bwMode="auto">
          <a:xfrm>
            <a:off x="2078038" y="1613356"/>
            <a:ext cx="2614498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pPr marL="171450" indent="-171450" fontAlgn="base">
              <a:spcAft>
                <a:spcPct val="0"/>
              </a:spcAft>
              <a:buClr>
                <a:srgbClr val="120987"/>
              </a:buClr>
              <a:defRPr/>
            </a:pPr>
            <a:r>
              <a:rPr lang="en-US" sz="1200" kern="0" dirty="0">
                <a:solidFill>
                  <a:srgbClr val="000000"/>
                </a:solidFill>
                <a:latin typeface="Arial"/>
                <a:ea typeface="Times New Roman" pitchFamily="18" charset="0"/>
                <a:cs typeface="Arial" charset="0"/>
              </a:rPr>
              <a:t>  </a:t>
            </a:r>
            <a:r>
              <a:rPr lang="en-US" sz="1400" kern="0" dirty="0">
                <a:solidFill>
                  <a:srgbClr val="000000"/>
                </a:solidFill>
                <a:latin typeface="Arial"/>
                <a:ea typeface="Times New Roman" pitchFamily="18" charset="0"/>
                <a:cs typeface="Arial" charset="0"/>
              </a:rPr>
              <a:t>Before Mu Sigma’s Involvement</a:t>
            </a:r>
          </a:p>
        </p:txBody>
      </p:sp>
      <p:sp>
        <p:nvSpPr>
          <p:cNvPr id="74762" name="AutoShape 10"/>
          <p:cNvSpPr>
            <a:spLocks/>
          </p:cNvSpPr>
          <p:nvPr/>
        </p:nvSpPr>
        <p:spPr bwMode="auto">
          <a:xfrm rot="5400000" flipV="1">
            <a:off x="3590132" y="3971131"/>
            <a:ext cx="211137" cy="4191000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74763" name="AutoShape 11"/>
          <p:cNvSpPr>
            <a:spLocks/>
          </p:cNvSpPr>
          <p:nvPr/>
        </p:nvSpPr>
        <p:spPr bwMode="auto">
          <a:xfrm rot="5400000" flipH="1">
            <a:off x="3590131" y="72211"/>
            <a:ext cx="211138" cy="4191000"/>
          </a:xfrm>
          <a:prstGeom prst="rightBracket">
            <a:avLst>
              <a:gd name="adj" fmla="val 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4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353173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assessment for Medical devices </a:t>
            </a:r>
            <a:r>
              <a:rPr lang="en-US" sz="1100" b="1" i="1" dirty="0" smtClean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major(2/2</a:t>
            </a:r>
            <a:r>
              <a:rPr lang="en-US" sz="1100" b="1" i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0281057" y="6530048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411" name="Rectangle 3"/>
          <p:cNvSpPr>
            <a:spLocks noChangeArrowheads="1"/>
          </p:cNvSpPr>
          <p:nvPr/>
        </p:nvSpPr>
        <p:spPr bwMode="blackWhite">
          <a:xfrm>
            <a:off x="1516064" y="1305804"/>
            <a:ext cx="4230369" cy="31115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Situation</a:t>
            </a:r>
          </a:p>
        </p:txBody>
      </p:sp>
      <p:sp>
        <p:nvSpPr>
          <p:cNvPr id="1809412" name="Rectangle 4"/>
          <p:cNvSpPr>
            <a:spLocks noChangeArrowheads="1"/>
          </p:cNvSpPr>
          <p:nvPr/>
        </p:nvSpPr>
        <p:spPr bwMode="blackWhite">
          <a:xfrm>
            <a:off x="1519239" y="1617379"/>
            <a:ext cx="4230369" cy="196510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169863" indent="-169863" defTabSz="1019175" eaLnBrk="0" fontAlgn="base" hangingPunct="0"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Bipolar disorder is a brain disorder that causes unusual shift in a person's mood, energy, and ability to function</a:t>
            </a:r>
          </a:p>
          <a:p>
            <a:pPr marL="627063" lvl="2" indent="-169863" defTabSz="1019175" eaLnBrk="0" fontAlgn="base" hangingPunct="0">
              <a:spcAft>
                <a:spcPct val="0"/>
              </a:spcAft>
              <a:buClr>
                <a:srgbClr val="0B1F65"/>
              </a:buClr>
              <a:buFont typeface="Arial" pitchFamily="34" charset="0"/>
              <a:buChar char="–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About 2.6% of the population older than 18 yrs have bipolar disorder in any given year</a:t>
            </a:r>
          </a:p>
          <a:p>
            <a:pPr marL="169863" indent="-169863" defTabSz="1019175" eaLnBrk="0" fontAlgn="base" hangingPunct="0"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It is often not recognized as an illness and people may suffer for years before it is properly diagnosed and treated.</a:t>
            </a:r>
          </a:p>
          <a:p>
            <a:pPr marL="169863" indent="-169863" defTabSz="1019175" eaLnBrk="0" fontAlgn="base" hangingPunct="0"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Bipolar disorder typically develops in late adolescence or early adulthood. Like diabetes or heart disease, bipolar disorder is a long-term illness that must be carefully managed throughout a person's life.</a:t>
            </a:r>
          </a:p>
          <a:p>
            <a:pPr marL="169863" indent="-169863" defTabSz="1019175" eaLnBrk="0" fontAlgn="base" hangingPunct="0"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Bipolar Disorder is a treatable condition</a:t>
            </a:r>
          </a:p>
        </p:txBody>
      </p:sp>
      <p:sp>
        <p:nvSpPr>
          <p:cNvPr id="2036745" name="AutoShape 9"/>
          <p:cNvSpPr>
            <a:spLocks noChangeArrowheads="1"/>
          </p:cNvSpPr>
          <p:nvPr/>
        </p:nvSpPr>
        <p:spPr bwMode="blackWhite">
          <a:xfrm rot="5400000">
            <a:off x="4913314" y="3635376"/>
            <a:ext cx="2232025" cy="301625"/>
          </a:xfrm>
          <a:prstGeom prst="triangle">
            <a:avLst>
              <a:gd name="adj" fmla="val 50000"/>
            </a:avLst>
          </a:prstGeom>
          <a:solidFill>
            <a:srgbClr val="006666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endParaRPr lang="en-US" sz="1200" dirty="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809439" name="Rectangle 31"/>
          <p:cNvSpPr>
            <a:spLocks noChangeArrowheads="1"/>
          </p:cNvSpPr>
          <p:nvPr/>
        </p:nvSpPr>
        <p:spPr bwMode="blackWhite">
          <a:xfrm>
            <a:off x="1520828" y="5233480"/>
            <a:ext cx="4230369" cy="307975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Key Questions</a:t>
            </a:r>
          </a:p>
        </p:txBody>
      </p:sp>
      <p:sp>
        <p:nvSpPr>
          <p:cNvPr id="1809440" name="Rectangle 32"/>
          <p:cNvSpPr>
            <a:spLocks noChangeArrowheads="1"/>
          </p:cNvSpPr>
          <p:nvPr/>
        </p:nvSpPr>
        <p:spPr bwMode="blackWhite">
          <a:xfrm>
            <a:off x="1519240" y="5533518"/>
            <a:ext cx="4230369" cy="9985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171450" indent="-171450" defTabSz="10191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What is the market size of product X for Bipolar Disorder Treatment taking into account current and future product events?</a:t>
            </a:r>
          </a:p>
          <a:p>
            <a:pPr marL="171450" indent="-171450" defTabSz="1019175" eaLnBrk="0" fontAlgn="base" hangingPunct="0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What is the preference share of Doctors for Product X and its competitors in the Bipolar Disorder market?</a:t>
            </a:r>
          </a:p>
        </p:txBody>
      </p:sp>
      <p:sp>
        <p:nvSpPr>
          <p:cNvPr id="1809459" name="Rectangle 51"/>
          <p:cNvSpPr>
            <a:spLocks noChangeArrowheads="1"/>
          </p:cNvSpPr>
          <p:nvPr/>
        </p:nvSpPr>
        <p:spPr bwMode="blackWhite">
          <a:xfrm>
            <a:off x="1520828" y="3688843"/>
            <a:ext cx="4230369" cy="307975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Complications</a:t>
            </a:r>
          </a:p>
        </p:txBody>
      </p:sp>
      <p:sp>
        <p:nvSpPr>
          <p:cNvPr id="1809460" name="Rectangle 52"/>
          <p:cNvSpPr>
            <a:spLocks noChangeArrowheads="1"/>
          </p:cNvSpPr>
          <p:nvPr/>
        </p:nvSpPr>
        <p:spPr bwMode="blackWhite">
          <a:xfrm>
            <a:off x="1519239" y="3992054"/>
            <a:ext cx="4230369" cy="116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marL="171450" indent="-171450" defTabSz="1019175" fontAlgn="base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market has been undergoing significant changes in the past few years</a:t>
            </a:r>
          </a:p>
          <a:p>
            <a:pPr marL="690563" lvl="1" indent="-177800" defTabSz="101917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Launch of new classes and formulations</a:t>
            </a:r>
          </a:p>
          <a:p>
            <a:pPr marL="690563" lvl="1" indent="-177800" defTabSz="1019175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–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Products seeking secondary indications </a:t>
            </a:r>
          </a:p>
          <a:p>
            <a:pPr marL="171450" indent="-171450" defTabSz="1019175" fontAlgn="base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4"/>
              <a:defRPr/>
            </a:pPr>
            <a:r>
              <a:rPr lang="en-US" sz="11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The occurrence of these market events may have significant impact on Product X market share.</a:t>
            </a:r>
          </a:p>
        </p:txBody>
      </p:sp>
      <p:sp>
        <p:nvSpPr>
          <p:cNvPr id="1809414" name="Rectangle 6"/>
          <p:cNvSpPr>
            <a:spLocks noChangeArrowheads="1"/>
          </p:cNvSpPr>
          <p:nvPr/>
        </p:nvSpPr>
        <p:spPr bwMode="blackWhite">
          <a:xfrm>
            <a:off x="6269039" y="1295400"/>
            <a:ext cx="4562475" cy="311150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latin typeface="Arial"/>
                <a:cs typeface="Times New Roman" pitchFamily="18" charset="0"/>
              </a:rPr>
              <a:t>Approach</a:t>
            </a:r>
          </a:p>
        </p:txBody>
      </p:sp>
      <p:sp>
        <p:nvSpPr>
          <p:cNvPr id="1809415" name="Rectangle 7"/>
          <p:cNvSpPr>
            <a:spLocks noChangeArrowheads="1"/>
          </p:cNvSpPr>
          <p:nvPr/>
        </p:nvSpPr>
        <p:spPr bwMode="blackWhite">
          <a:xfrm>
            <a:off x="6269039" y="1600556"/>
            <a:ext cx="4564063" cy="493026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72" name="AutoShape 38"/>
          <p:cNvSpPr>
            <a:spLocks noChangeArrowheads="1"/>
          </p:cNvSpPr>
          <p:nvPr/>
        </p:nvSpPr>
        <p:spPr bwMode="auto">
          <a:xfrm>
            <a:off x="6438901" y="2053146"/>
            <a:ext cx="2627312" cy="35941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3D97AF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Prevalence (% of Population)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Seeking Treatment (%)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Diagnosed (%)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Treated (%)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Drug Treatment (%)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Compliance/Persistence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Cost/Rx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prstClr val="white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73" name="Rectangle 39"/>
          <p:cNvSpPr>
            <a:spLocks noChangeArrowheads="1"/>
          </p:cNvSpPr>
          <p:nvPr/>
        </p:nvSpPr>
        <p:spPr bwMode="auto">
          <a:xfrm>
            <a:off x="6373813" y="1686435"/>
            <a:ext cx="4344988" cy="1730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PATIENT FLOW MODELS TO ASSESS MARKET OPPORTUNITY</a:t>
            </a:r>
          </a:p>
        </p:txBody>
      </p:sp>
      <p:sp>
        <p:nvSpPr>
          <p:cNvPr id="66574" name="Rectangle 40"/>
          <p:cNvSpPr>
            <a:spLocks noChangeArrowheads="1"/>
          </p:cNvSpPr>
          <p:nvPr/>
        </p:nvSpPr>
        <p:spPr bwMode="auto">
          <a:xfrm>
            <a:off x="7113589" y="6054540"/>
            <a:ext cx="1255713" cy="369888"/>
          </a:xfrm>
          <a:prstGeom prst="rect">
            <a:avLst/>
          </a:prstGeom>
          <a:solidFill>
            <a:srgbClr val="3D97AF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Market Size/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Product Forecast</a:t>
            </a:r>
          </a:p>
        </p:txBody>
      </p:sp>
      <p:sp>
        <p:nvSpPr>
          <p:cNvPr id="66575" name="AutoShape 41"/>
          <p:cNvSpPr>
            <a:spLocks noChangeArrowheads="1"/>
          </p:cNvSpPr>
          <p:nvPr/>
        </p:nvSpPr>
        <p:spPr bwMode="auto">
          <a:xfrm>
            <a:off x="7214496" y="5801944"/>
            <a:ext cx="1094683" cy="136278"/>
          </a:xfrm>
          <a:prstGeom prst="flowChartMerge">
            <a:avLst/>
          </a:prstGeom>
          <a:solidFill>
            <a:srgbClr val="3D97AF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76" name="Line 45"/>
          <p:cNvSpPr>
            <a:spLocks noChangeShapeType="1"/>
          </p:cNvSpPr>
          <p:nvPr/>
        </p:nvSpPr>
        <p:spPr bwMode="auto">
          <a:xfrm>
            <a:off x="8864602" y="3256471"/>
            <a:ext cx="719137" cy="185738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77" name="Line 46"/>
          <p:cNvSpPr>
            <a:spLocks noChangeShapeType="1"/>
          </p:cNvSpPr>
          <p:nvPr/>
        </p:nvSpPr>
        <p:spPr bwMode="auto">
          <a:xfrm>
            <a:off x="8682038" y="4266121"/>
            <a:ext cx="9144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78" name="Line 47"/>
          <p:cNvSpPr>
            <a:spLocks noChangeShapeType="1"/>
          </p:cNvSpPr>
          <p:nvPr/>
        </p:nvSpPr>
        <p:spPr bwMode="auto">
          <a:xfrm>
            <a:off x="8604252" y="4777296"/>
            <a:ext cx="1004887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79" name="Line 48"/>
          <p:cNvSpPr>
            <a:spLocks noChangeShapeType="1"/>
          </p:cNvSpPr>
          <p:nvPr/>
        </p:nvSpPr>
        <p:spPr bwMode="auto">
          <a:xfrm>
            <a:off x="8499476" y="5280534"/>
            <a:ext cx="1096962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80" name="Text Box 49"/>
          <p:cNvSpPr txBox="1">
            <a:spLocks noChangeArrowheads="1"/>
          </p:cNvSpPr>
          <p:nvPr/>
        </p:nvSpPr>
        <p:spPr bwMode="auto">
          <a:xfrm>
            <a:off x="9504363" y="2240471"/>
            <a:ext cx="1316038" cy="5969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Primary/ Secondary Market Research Data</a:t>
            </a:r>
          </a:p>
        </p:txBody>
      </p:sp>
      <p:sp>
        <p:nvSpPr>
          <p:cNvPr id="66581" name="Text Box 50"/>
          <p:cNvSpPr txBox="1">
            <a:spLocks noChangeArrowheads="1"/>
          </p:cNvSpPr>
          <p:nvPr/>
        </p:nvSpPr>
        <p:spPr bwMode="auto">
          <a:xfrm>
            <a:off x="9510714" y="3296159"/>
            <a:ext cx="1095375" cy="2603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82" name="Text Box 52"/>
          <p:cNvSpPr txBox="1">
            <a:spLocks noChangeArrowheads="1"/>
          </p:cNvSpPr>
          <p:nvPr/>
        </p:nvSpPr>
        <p:spPr bwMode="auto">
          <a:xfrm>
            <a:off x="9531352" y="3250121"/>
            <a:ext cx="1095375" cy="26035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83" name="Text Box 53"/>
          <p:cNvSpPr txBox="1">
            <a:spLocks noChangeArrowheads="1"/>
          </p:cNvSpPr>
          <p:nvPr/>
        </p:nvSpPr>
        <p:spPr bwMode="auto">
          <a:xfrm>
            <a:off x="9526589" y="3161221"/>
            <a:ext cx="1279525" cy="5969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Longitudinal Patient Level Data</a:t>
            </a:r>
          </a:p>
        </p:txBody>
      </p:sp>
      <p:sp>
        <p:nvSpPr>
          <p:cNvPr id="66584" name="Text Box 54"/>
          <p:cNvSpPr txBox="1">
            <a:spLocks noChangeArrowheads="1"/>
          </p:cNvSpPr>
          <p:nvPr/>
        </p:nvSpPr>
        <p:spPr bwMode="auto">
          <a:xfrm>
            <a:off x="9504363" y="4080385"/>
            <a:ext cx="1316038" cy="4286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Discrete Choice Model (Simulator)</a:t>
            </a:r>
          </a:p>
        </p:txBody>
      </p:sp>
      <p:sp>
        <p:nvSpPr>
          <p:cNvPr id="66585" name="Text Box 55"/>
          <p:cNvSpPr txBox="1">
            <a:spLocks noChangeArrowheads="1"/>
          </p:cNvSpPr>
          <p:nvPr/>
        </p:nvSpPr>
        <p:spPr bwMode="auto">
          <a:xfrm>
            <a:off x="9518652" y="4494721"/>
            <a:ext cx="1292225" cy="5969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Longitudinal Patient Level Data</a:t>
            </a:r>
          </a:p>
        </p:txBody>
      </p:sp>
      <p:sp>
        <p:nvSpPr>
          <p:cNvPr id="66586" name="Text Box 56"/>
          <p:cNvSpPr txBox="1">
            <a:spLocks noChangeArrowheads="1"/>
          </p:cNvSpPr>
          <p:nvPr/>
        </p:nvSpPr>
        <p:spPr bwMode="auto">
          <a:xfrm>
            <a:off x="9517064" y="5069397"/>
            <a:ext cx="1255713" cy="4286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10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Brand Marketing Assumption</a:t>
            </a:r>
          </a:p>
        </p:txBody>
      </p:sp>
      <p:sp>
        <p:nvSpPr>
          <p:cNvPr id="66587" name="Text Box 57"/>
          <p:cNvSpPr txBox="1">
            <a:spLocks noChangeArrowheads="1"/>
          </p:cNvSpPr>
          <p:nvPr/>
        </p:nvSpPr>
        <p:spPr bwMode="auto">
          <a:xfrm>
            <a:off x="9572627" y="1924560"/>
            <a:ext cx="1120775" cy="261937"/>
          </a:xfrm>
          <a:prstGeom prst="rect">
            <a:avLst/>
          </a:prstGeom>
          <a:solidFill>
            <a:schemeClr val="accent1"/>
          </a:solidFill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100">
                <a:solidFill>
                  <a:prstClr val="white"/>
                </a:solidFill>
                <a:latin typeface="Arial" charset="0"/>
                <a:cs typeface="Times New Roman" pitchFamily="18" charset="0"/>
              </a:rPr>
              <a:t>Data Source</a:t>
            </a:r>
          </a:p>
        </p:txBody>
      </p:sp>
      <p:sp>
        <p:nvSpPr>
          <p:cNvPr id="66588" name="Line 45"/>
          <p:cNvSpPr>
            <a:spLocks noChangeShapeType="1"/>
          </p:cNvSpPr>
          <p:nvPr/>
        </p:nvSpPr>
        <p:spPr bwMode="auto">
          <a:xfrm flipV="1">
            <a:off x="8964614" y="2524634"/>
            <a:ext cx="639763" cy="233362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89" name="Line 45"/>
          <p:cNvSpPr>
            <a:spLocks noChangeShapeType="1"/>
          </p:cNvSpPr>
          <p:nvPr/>
        </p:nvSpPr>
        <p:spPr bwMode="auto">
          <a:xfrm>
            <a:off x="9050338" y="2270634"/>
            <a:ext cx="547688" cy="254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0" name="Line 31"/>
          <p:cNvSpPr>
            <a:spLocks noChangeShapeType="1"/>
          </p:cNvSpPr>
          <p:nvPr/>
        </p:nvSpPr>
        <p:spPr bwMode="auto">
          <a:xfrm flipV="1">
            <a:off x="8778877" y="3442210"/>
            <a:ext cx="808037" cy="344487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1" name="AutoShape 32"/>
          <p:cNvSpPr>
            <a:spLocks noChangeArrowheads="1"/>
          </p:cNvSpPr>
          <p:nvPr/>
        </p:nvSpPr>
        <p:spPr bwMode="auto">
          <a:xfrm>
            <a:off x="7480301" y="2381759"/>
            <a:ext cx="476250" cy="265112"/>
          </a:xfrm>
          <a:prstGeom prst="downArrow">
            <a:avLst>
              <a:gd name="adj1" fmla="val 44667"/>
              <a:gd name="adj2" fmla="val 60477"/>
            </a:avLst>
          </a:prstGeom>
          <a:solidFill>
            <a:schemeClr val="accent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2" name="AutoShape 33"/>
          <p:cNvSpPr>
            <a:spLocks noChangeArrowheads="1"/>
          </p:cNvSpPr>
          <p:nvPr/>
        </p:nvSpPr>
        <p:spPr bwMode="auto">
          <a:xfrm>
            <a:off x="7493001" y="2902459"/>
            <a:ext cx="476250" cy="265112"/>
          </a:xfrm>
          <a:prstGeom prst="downArrow">
            <a:avLst>
              <a:gd name="adj1" fmla="val 44667"/>
              <a:gd name="adj2" fmla="val 60477"/>
            </a:avLst>
          </a:prstGeom>
          <a:solidFill>
            <a:schemeClr val="accent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3" name="AutoShape 34"/>
          <p:cNvSpPr>
            <a:spLocks noChangeArrowheads="1"/>
          </p:cNvSpPr>
          <p:nvPr/>
        </p:nvSpPr>
        <p:spPr bwMode="auto">
          <a:xfrm>
            <a:off x="7493001" y="3385059"/>
            <a:ext cx="476250" cy="265112"/>
          </a:xfrm>
          <a:prstGeom prst="downArrow">
            <a:avLst>
              <a:gd name="adj1" fmla="val 44667"/>
              <a:gd name="adj2" fmla="val 60477"/>
            </a:avLst>
          </a:prstGeom>
          <a:solidFill>
            <a:schemeClr val="accent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4" name="AutoShape 35"/>
          <p:cNvSpPr>
            <a:spLocks noChangeArrowheads="1"/>
          </p:cNvSpPr>
          <p:nvPr/>
        </p:nvSpPr>
        <p:spPr bwMode="auto">
          <a:xfrm>
            <a:off x="7493001" y="3893059"/>
            <a:ext cx="476250" cy="265112"/>
          </a:xfrm>
          <a:prstGeom prst="downArrow">
            <a:avLst>
              <a:gd name="adj1" fmla="val 44667"/>
              <a:gd name="adj2" fmla="val 60477"/>
            </a:avLst>
          </a:prstGeom>
          <a:solidFill>
            <a:schemeClr val="accent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5" name="AutoShape 36"/>
          <p:cNvSpPr>
            <a:spLocks noChangeArrowheads="1"/>
          </p:cNvSpPr>
          <p:nvPr/>
        </p:nvSpPr>
        <p:spPr bwMode="auto">
          <a:xfrm>
            <a:off x="7493001" y="4401059"/>
            <a:ext cx="476250" cy="265112"/>
          </a:xfrm>
          <a:prstGeom prst="downArrow">
            <a:avLst>
              <a:gd name="adj1" fmla="val 44667"/>
              <a:gd name="adj2" fmla="val 60477"/>
            </a:avLst>
          </a:prstGeom>
          <a:solidFill>
            <a:schemeClr val="accent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66596" name="AutoShape 37"/>
          <p:cNvSpPr>
            <a:spLocks noChangeArrowheads="1"/>
          </p:cNvSpPr>
          <p:nvPr/>
        </p:nvSpPr>
        <p:spPr bwMode="auto">
          <a:xfrm>
            <a:off x="7493001" y="4896359"/>
            <a:ext cx="476250" cy="265112"/>
          </a:xfrm>
          <a:prstGeom prst="downArrow">
            <a:avLst>
              <a:gd name="adj1" fmla="val 44667"/>
              <a:gd name="adj2" fmla="val 60477"/>
            </a:avLst>
          </a:prstGeom>
          <a:solidFill>
            <a:schemeClr val="accent5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solidFill>
                <a:srgbClr val="000000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9" name="Text Box 77"/>
          <p:cNvSpPr txBox="1">
            <a:spLocks noChangeArrowheads="1"/>
          </p:cNvSpPr>
          <p:nvPr/>
        </p:nvSpPr>
        <p:spPr bwMode="auto">
          <a:xfrm>
            <a:off x="223284" y="77321"/>
            <a:ext cx="1600118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34950" indent="-234950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defRPr/>
            </a:pPr>
            <a:r>
              <a:rPr lang="en-US" sz="1100" b="1" i="1" dirty="0">
                <a:solidFill>
                  <a:srgbClr val="77777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Modeling(1/2)</a:t>
            </a: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 bwMode="auto">
          <a:xfrm>
            <a:off x="356944" y="328856"/>
            <a:ext cx="1139203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/>
              <a:t>For a leading Pharma client, we developed a model to estimate the market size of a new product for Bipolar Disorder treatment…</a:t>
            </a:r>
            <a:endParaRPr lang="en-US" kern="0" dirty="0" smtClean="0"/>
          </a:p>
        </p:txBody>
      </p:sp>
      <p:sp>
        <p:nvSpPr>
          <p:cNvPr id="42" name="Rectangle 41"/>
          <p:cNvSpPr/>
          <p:nvPr/>
        </p:nvSpPr>
        <p:spPr bwMode="auto">
          <a:xfrm>
            <a:off x="10281922" y="6564954"/>
            <a:ext cx="822960" cy="25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10000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000000"/>
                </a:solidFill>
                <a:latin typeface="Arial"/>
                <a:hlinkClick r:id="rId3" action="ppaction://hlinksldjump"/>
              </a:rPr>
              <a:t>Index</a:t>
            </a:r>
            <a:endParaRPr lang="en-US" sz="1200" b="1" i="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fizer BAI">
  <a:themeElements>
    <a:clrScheme name="Custom 20">
      <a:dk1>
        <a:sysClr val="windowText" lastClr="000000"/>
      </a:dk1>
      <a:lt1>
        <a:sysClr val="window" lastClr="FFFFFF"/>
      </a:lt1>
      <a:dk2>
        <a:srgbClr val="0093CF"/>
      </a:dk2>
      <a:lt2>
        <a:srgbClr val="616365"/>
      </a:lt2>
      <a:accent1>
        <a:srgbClr val="002596"/>
      </a:accent1>
      <a:accent2>
        <a:srgbClr val="00AEEE"/>
      </a:accent2>
      <a:accent3>
        <a:srgbClr val="4A245E"/>
      </a:accent3>
      <a:accent4>
        <a:srgbClr val="00A94F"/>
      </a:accent4>
      <a:accent5>
        <a:srgbClr val="7DBA00"/>
      </a:accent5>
      <a:accent6>
        <a:srgbClr val="CC292B"/>
      </a:accent6>
      <a:hlink>
        <a:srgbClr val="0000FF"/>
      </a:hlink>
      <a:folHlink>
        <a:srgbClr val="4A245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238261E73C88439BB98AF91E7C8BB9" ma:contentTypeVersion="12" ma:contentTypeDescription="Create a new document." ma:contentTypeScope="" ma:versionID="ce24275585ad6faa1994631f599f0ad0">
  <xsd:schema xmlns:xsd="http://www.w3.org/2001/XMLSchema" xmlns:xs="http://www.w3.org/2001/XMLSchema" xmlns:p="http://schemas.microsoft.com/office/2006/metadata/properties" xmlns:ns2="df96cac6-5edc-4d96-a14f-21dec8cebb64" xmlns:ns3="e6f9aa0a-a4db-4c69-b1fa-f7c559ce6762" targetNamespace="http://schemas.microsoft.com/office/2006/metadata/properties" ma:root="true" ma:fieldsID="e48c4e51891a7ad7a9848e84a11e2199" ns2:_="" ns3:_="">
    <xsd:import namespace="df96cac6-5edc-4d96-a14f-21dec8cebb64"/>
    <xsd:import namespace="e6f9aa0a-a4db-4c69-b1fa-f7c559ce67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6cac6-5edc-4d96-a14f-21dec8cebb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9aa0a-a4db-4c69-b1fa-f7c559ce676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9FE15A-22B1-4B45-B345-BCC0C3138388}"/>
</file>

<file path=customXml/itemProps2.xml><?xml version="1.0" encoding="utf-8"?>
<ds:datastoreItem xmlns:ds="http://schemas.openxmlformats.org/officeDocument/2006/customXml" ds:itemID="{22092480-50B2-4617-8CE9-6D57DECCC8C7}"/>
</file>

<file path=customXml/itemProps3.xml><?xml version="1.0" encoding="utf-8"?>
<ds:datastoreItem xmlns:ds="http://schemas.openxmlformats.org/officeDocument/2006/customXml" ds:itemID="{6D02E9C8-708B-4ADB-9EC0-352A4B438CE0}"/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6901</Words>
  <Application>Microsoft Office PowerPoint</Application>
  <PresentationFormat>Widescreen</PresentationFormat>
  <Paragraphs>845</Paragraphs>
  <Slides>38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 Unicode MS</vt:lpstr>
      <vt:lpstr>Arial</vt:lpstr>
      <vt:lpstr>Calibri</vt:lpstr>
      <vt:lpstr>Calibri Light</vt:lpstr>
      <vt:lpstr>Marlett</vt:lpstr>
      <vt:lpstr>Times New Roman</vt:lpstr>
      <vt:lpstr>Webdings</vt:lpstr>
      <vt:lpstr>Wingdings</vt:lpstr>
      <vt:lpstr>blank</vt:lpstr>
      <vt:lpstr>Pfizer BAI</vt:lpstr>
      <vt:lpstr>think-cell Slide</vt:lpstr>
      <vt:lpstr>Chart</vt:lpstr>
      <vt:lpstr>Worksheet</vt:lpstr>
      <vt:lpstr>Microsoft Excel 97-2003 Worksheet</vt:lpstr>
      <vt:lpstr>PowerPoint Presentation</vt:lpstr>
      <vt:lpstr>PowerPoint Presentation</vt:lpstr>
      <vt:lpstr>PowerPoint Presentation</vt:lpstr>
      <vt:lpstr>A large Medical Devices manufacturer wanted to identify the target customer for its new product in the pain management landscape</vt:lpstr>
      <vt:lpstr>Mu Sigma used cluster analysis to identify target audience and the adoption drivers for each segment using CHAID Analysis</vt:lpstr>
      <vt:lpstr>PowerPoint Presentation</vt:lpstr>
      <vt:lpstr>PowerPoint Presentation</vt:lpstr>
      <vt:lpstr>Mu Sigma provided a significant value-add in terms of robust data sources, better sizing framework and accurate estimates </vt:lpstr>
      <vt:lpstr>PowerPoint Presentation</vt:lpstr>
      <vt:lpstr>…and forecasted the preference shares through simulation of different attribute level scenarios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 Sigma helped a pharma company identify right set of physicians to be targeted for its newly launched drug</vt:lpstr>
      <vt:lpstr>For a leading pharma company, we assessed the impact of various promotional tactics on prescriptions…</vt:lpstr>
      <vt:lpstr>… and optimized the allocation of promotional spend to maximize future profits</vt:lpstr>
      <vt:lpstr>PowerPoint Presentation</vt:lpstr>
      <vt:lpstr>PowerPoint Presentation</vt:lpstr>
      <vt:lpstr>Mu Sigma developed a forecasting model for monthly sales for a drug for a leading pharmaceutical company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a global Pharma client, we developed a model to understand the compliance and persistence across different countries…</vt:lpstr>
      <vt:lpstr>…and found that lower compliance contributed to more referrals to a hospital or a specialist</vt:lpstr>
      <vt:lpstr>Mu Sigma has designed and developed a call plan process for multiple sales forces of a leading pharmaceutical company</vt:lpstr>
      <vt:lpstr>A scalable and flexible framework for call plan ensured a faster turnaround and provided scope for further refinement </vt:lpstr>
      <vt:lpstr>PowerPoint Presentation</vt:lpstr>
      <vt:lpstr>PowerPoint Presentation</vt:lpstr>
      <vt:lpstr>The placement process was designed to be modular, flexible and scalable to handle different types of placement scenarios</vt:lpstr>
      <vt:lpstr>Mu Sigma helped a leading pharmaceutical company to address the gap in sales force execution to ensure early adoption of a launched drug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Paliwal</dc:creator>
  <cp:lastModifiedBy>Mahendra Rajpurohit</cp:lastModifiedBy>
  <cp:revision>110</cp:revision>
  <dcterms:created xsi:type="dcterms:W3CDTF">2017-08-17T10:41:07Z</dcterms:created>
  <dcterms:modified xsi:type="dcterms:W3CDTF">2017-08-21T11:52:39Z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0x01010080238261E73C88439BB98AF91E7C8BB9</vt:lpwstr>
  </property>
</Properties>
</file>